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1" r:id="rId5"/>
    <p:sldMasterId id="214748365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6858000" cx="9902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62">
          <p15:clr>
            <a:srgbClr val="A4A3A4"/>
          </p15:clr>
        </p15:guide>
        <p15:guide id="2" pos="5886">
          <p15:clr>
            <a:srgbClr val="A4A3A4"/>
          </p15:clr>
        </p15:guide>
        <p15:guide id="3" orient="horz" pos="859">
          <p15:clr>
            <a:srgbClr val="A4A3A4"/>
          </p15:clr>
        </p15:guide>
      </p15:sldGuideLst>
    </p:ext>
    <p:ext uri="GoogleSlidesCustomDataVersion2">
      <go:slidesCustomData xmlns:go="http://customooxmlschemas.google.com/" r:id="rId66" roundtripDataSignature="AMtx7mgiJ8g7mxIBSCDPIeJ0snb0JEiA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62" orient="horz"/>
        <p:guide pos="5886"/>
        <p:guide pos="859" orient="horz"/>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21" Type="http://schemas.openxmlformats.org/officeDocument/2006/relationships/slide" Target="slides/slide14.xml"/><Relationship Id="rId68" Type="http://schemas.openxmlformats.org/officeDocument/2006/relationships/customXml" Target="../customXml/item2.xml"/><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slide" Target="slides/slide33.xml"/><Relationship Id="rId45" Type="http://schemas.openxmlformats.org/officeDocument/2006/relationships/slide" Target="slides/slide38.xml"/><Relationship Id="rId32" Type="http://schemas.openxmlformats.org/officeDocument/2006/relationships/slide" Target="slides/slide25.xml"/><Relationship Id="rId37" Type="http://schemas.openxmlformats.org/officeDocument/2006/relationships/slide" Target="slides/slide30.xml"/><Relationship Id="rId66" Type="http://customschemas.google.com/relationships/presentationmetadata" Target="metadata"/><Relationship Id="rId24" Type="http://schemas.openxmlformats.org/officeDocument/2006/relationships/slide" Target="slides/slide17.xml"/><Relationship Id="rId53" Type="http://schemas.openxmlformats.org/officeDocument/2006/relationships/slide" Target="slides/slide46.xml"/><Relationship Id="rId11" Type="http://schemas.openxmlformats.org/officeDocument/2006/relationships/slide" Target="slides/slide4.xml"/><Relationship Id="rId58" Type="http://schemas.openxmlformats.org/officeDocument/2006/relationships/slide" Target="slides/slide5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43" Type="http://schemas.openxmlformats.org/officeDocument/2006/relationships/slide" Target="slides/slide36.xml"/><Relationship Id="rId48" Type="http://schemas.openxmlformats.org/officeDocument/2006/relationships/slide" Target="slides/slide41.xml"/><Relationship Id="rId30" Type="http://schemas.openxmlformats.org/officeDocument/2006/relationships/slide" Target="slides/slide23.xml"/><Relationship Id="rId35" Type="http://schemas.openxmlformats.org/officeDocument/2006/relationships/slide" Target="slides/slide28.xml"/><Relationship Id="rId64" Type="http://schemas.openxmlformats.org/officeDocument/2006/relationships/slide" Target="slides/slide57.xml"/><Relationship Id="rId22" Type="http://schemas.openxmlformats.org/officeDocument/2006/relationships/slide" Target="slides/slide15.xml"/><Relationship Id="rId27" Type="http://schemas.openxmlformats.org/officeDocument/2006/relationships/slide" Target="slides/slide20.xml"/><Relationship Id="rId56" Type="http://schemas.openxmlformats.org/officeDocument/2006/relationships/slide" Target="slides/slide49.xml"/><Relationship Id="rId14" Type="http://schemas.openxmlformats.org/officeDocument/2006/relationships/slide" Target="slides/slide7.xml"/><Relationship Id="rId69" Type="http://schemas.openxmlformats.org/officeDocument/2006/relationships/customXml" Target="../customXml/item3.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presProps" Target="presProps.xml"/><Relationship Id="rId46" Type="http://schemas.openxmlformats.org/officeDocument/2006/relationships/slide" Target="slides/slide39.xml"/><Relationship Id="rId33" Type="http://schemas.openxmlformats.org/officeDocument/2006/relationships/slide" Target="slides/slide26.xml"/><Relationship Id="rId38" Type="http://schemas.openxmlformats.org/officeDocument/2006/relationships/slide" Target="slides/slide31.xml"/><Relationship Id="rId25" Type="http://schemas.openxmlformats.org/officeDocument/2006/relationships/slide" Target="slides/slide18.xml"/><Relationship Id="rId12" Type="http://schemas.openxmlformats.org/officeDocument/2006/relationships/slide" Target="slides/slide5.xml"/><Relationship Id="rId59" Type="http://schemas.openxmlformats.org/officeDocument/2006/relationships/slide" Target="slides/slide52.xml"/><Relationship Id="rId17" Type="http://schemas.openxmlformats.org/officeDocument/2006/relationships/slide" Target="slides/slide10.xml"/><Relationship Id="rId67" Type="http://schemas.openxmlformats.org/officeDocument/2006/relationships/customXml" Target="../customXml/item1.xml"/><Relationship Id="rId41" Type="http://schemas.openxmlformats.org/officeDocument/2006/relationships/slide" Target="slides/slide34.xml"/><Relationship Id="rId62" Type="http://schemas.openxmlformats.org/officeDocument/2006/relationships/slide" Target="slides/slide55.xml"/><Relationship Id="rId20" Type="http://schemas.openxmlformats.org/officeDocument/2006/relationships/slide" Target="slides/slide13.xml"/><Relationship Id="rId54" Type="http://schemas.openxmlformats.org/officeDocument/2006/relationships/slide" Target="slides/slide47.xml"/><Relationship Id="rId1" Type="http://schemas.openxmlformats.org/officeDocument/2006/relationships/theme" Target="theme/theme4.xml"/><Relationship Id="rId6" Type="http://schemas.openxmlformats.org/officeDocument/2006/relationships/slideMaster" Target="slideMasters/slideMaster3.xml"/><Relationship Id="rId49" Type="http://schemas.openxmlformats.org/officeDocument/2006/relationships/slide" Target="slides/slide42.xml"/><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57" Type="http://schemas.openxmlformats.org/officeDocument/2006/relationships/slide" Target="slides/slide50.xml"/><Relationship Id="rId15" Type="http://schemas.openxmlformats.org/officeDocument/2006/relationships/slide" Target="slides/slide8.xml"/><Relationship Id="rId44" Type="http://schemas.openxmlformats.org/officeDocument/2006/relationships/slide" Target="slides/slide37.xml"/><Relationship Id="rId31" Type="http://schemas.openxmlformats.org/officeDocument/2006/relationships/slide" Target="slides/slide24.xml"/><Relationship Id="rId65" Type="http://schemas.openxmlformats.org/officeDocument/2006/relationships/slide" Target="slides/slide58.xml"/><Relationship Id="rId60" Type="http://schemas.openxmlformats.org/officeDocument/2006/relationships/slide" Target="slides/slide53.xml"/><Relationship Id="rId52" Type="http://schemas.openxmlformats.org/officeDocument/2006/relationships/slide" Target="slides/slide45.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39" Type="http://schemas.openxmlformats.org/officeDocument/2006/relationships/slide" Target="slides/slide32.xml"/><Relationship Id="rId13" Type="http://schemas.openxmlformats.org/officeDocument/2006/relationships/slide" Target="slides/slide6.xml"/><Relationship Id="rId18" Type="http://schemas.openxmlformats.org/officeDocument/2006/relationships/slide" Target="slides/slide1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coo.com/templates/basic-website-wireframe"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uidui.com/fluidui-screen-software-too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469900" y="496888"/>
            <a:ext cx="6015038" cy="4165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744" name="Google Shape;74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 name="Google Shape;98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https://cacoo.com/templates/basic-website-wireframe</a:t>
            </a:r>
            <a:endParaRPr/>
          </a:p>
        </p:txBody>
      </p:sp>
      <p:sp>
        <p:nvSpPr>
          <p:cNvPr id="1054" name="Google Shape;105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7" name="Google Shape;106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https://www.fluidui.com/fluidui-screen-software-tool</a:t>
            </a:r>
            <a:endParaRPr/>
          </a:p>
        </p:txBody>
      </p:sp>
      <p:sp>
        <p:nvSpPr>
          <p:cNvPr id="1068" name="Google Shape;1068;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 name="Google Shape;1158;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1" name="Google Shape;1201;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8" name="Google Shape;121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7" name="Google Shape;127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8" name="Google Shape;127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6" name="Google Shape;131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6" name="Google Shape;132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4" name="Google Shape;1384;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5" name="Google Shape;1395;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60"/>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60"/>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60"/>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4" name="Shape 14"/>
        <p:cNvGrpSpPr/>
        <p:nvPr/>
      </p:nvGrpSpPr>
      <p:grpSpPr>
        <a:xfrm>
          <a:off x="0" y="0"/>
          <a:ext cx="0" cy="0"/>
          <a:chOff x="0" y="0"/>
          <a:chExt cx="0" cy="0"/>
        </a:xfrm>
      </p:grpSpPr>
      <p:pic>
        <p:nvPicPr>
          <p:cNvPr id="15" name="Google Shape;15;p61"/>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16" name="Google Shape;16;p61"/>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61"/>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61"/>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5" name="Shape 25"/>
        <p:cNvGrpSpPr/>
        <p:nvPr/>
      </p:nvGrpSpPr>
      <p:grpSpPr>
        <a:xfrm>
          <a:off x="0" y="0"/>
          <a:ext cx="0" cy="0"/>
          <a:chOff x="0" y="0"/>
          <a:chExt cx="0" cy="0"/>
        </a:xfrm>
      </p:grpSpPr>
      <p:cxnSp>
        <p:nvCxnSpPr>
          <p:cNvPr id="26" name="Google Shape;26;p6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7" name="Google Shape;27;p6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8" name="Google Shape;28;p6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9" name="Google Shape;29;p63"/>
          <p:cNvSpPr txBox="1"/>
          <p:nvPr/>
        </p:nvSpPr>
        <p:spPr>
          <a:xfrm>
            <a:off x="6292850" y="6498000"/>
            <a:ext cx="290645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u="none">
                <a:solidFill>
                  <a:srgbClr val="7F7F7F"/>
                </a:solidFill>
                <a:latin typeface="Arial"/>
                <a:ea typeface="Arial"/>
                <a:cs typeface="Arial"/>
                <a:sym typeface="Arial"/>
              </a:rPr>
              <a:t>Chương 11: Hướng dẫn Dự án cuối khóa</a:t>
            </a:r>
            <a:endParaRPr b="1" i="0" sz="900" u="non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30" name="Shape 30"/>
        <p:cNvGrpSpPr/>
        <p:nvPr/>
      </p:nvGrpSpPr>
      <p:grpSpPr>
        <a:xfrm>
          <a:off x="0" y="0"/>
          <a:ext cx="0" cy="0"/>
          <a:chOff x="0" y="0"/>
          <a:chExt cx="0" cy="0"/>
        </a:xfrm>
      </p:grpSpPr>
      <p:pic>
        <p:nvPicPr>
          <p:cNvPr id="31" name="Google Shape;31;p66"/>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2" name="Google Shape;32;p66"/>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66"/>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4" name="Google Shape;34;p66"/>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5" name="Google Shape;35;p66"/>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11: Hướng dẫn Dự án cuối khóa</a:t>
            </a:r>
            <a:endParaRPr b="1" i="0"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36" name="Shape 36"/>
        <p:cNvGrpSpPr/>
        <p:nvPr/>
      </p:nvGrpSpPr>
      <p:grpSpPr>
        <a:xfrm>
          <a:off x="0" y="0"/>
          <a:ext cx="0" cy="0"/>
          <a:chOff x="0" y="0"/>
          <a:chExt cx="0" cy="0"/>
        </a:xfrm>
      </p:grpSpPr>
      <p:pic>
        <p:nvPicPr>
          <p:cNvPr id="37" name="Google Shape;37;p67"/>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8" name="Google Shape;38;p67"/>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9" name="Google Shape;39;p67"/>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0" name="Google Shape;40;p67"/>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41" name="Google Shape;41;p67"/>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11: Hướng dẫn Dự án cuối khóa</a:t>
            </a:r>
            <a:endParaRPr b="1" i="0"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42" name="Shape 42"/>
        <p:cNvGrpSpPr/>
        <p:nvPr/>
      </p:nvGrpSpPr>
      <p:grpSpPr>
        <a:xfrm>
          <a:off x="0" y="0"/>
          <a:ext cx="0" cy="0"/>
          <a:chOff x="0" y="0"/>
          <a:chExt cx="0" cy="0"/>
        </a:xfrm>
      </p:grpSpPr>
      <p:pic>
        <p:nvPicPr>
          <p:cNvPr id="43" name="Google Shape;43;p7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44" name="Google Shape;44;p70"/>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5" name="Google Shape;45;p70"/>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6" name="Google Shape;46;p70"/>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48" name="Shape 48"/>
        <p:cNvGrpSpPr/>
        <p:nvPr/>
      </p:nvGrpSpPr>
      <p:grpSpPr>
        <a:xfrm>
          <a:off x="0" y="0"/>
          <a:ext cx="0" cy="0"/>
          <a:chOff x="0" y="0"/>
          <a:chExt cx="0" cy="0"/>
        </a:xfrm>
      </p:grpSpPr>
      <p:pic>
        <p:nvPicPr>
          <p:cNvPr id="49" name="Google Shape;49;p65"/>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50" name="Google Shape;50;p65"/>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51" name="Google Shape;51;p65"/>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2" name="Google Shape;52;p65"/>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53" name="Google Shape;53;p65"/>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11: Hướng dẫn Dự án cuối khóa</a:t>
            </a:r>
            <a:endParaRPr b="1" i="0" sz="900">
              <a:solidFill>
                <a:srgbClr val="7F7F7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54" name="Shape 5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55" name="Shape 55"/>
        <p:cNvGrpSpPr/>
        <p:nvPr/>
      </p:nvGrpSpPr>
      <p:grpSpPr>
        <a:xfrm>
          <a:off x="0" y="0"/>
          <a:ext cx="0" cy="0"/>
          <a:chOff x="0" y="0"/>
          <a:chExt cx="0" cy="0"/>
        </a:xfrm>
      </p:grpSpPr>
      <p:pic>
        <p:nvPicPr>
          <p:cNvPr id="56" name="Google Shape;56;p69"/>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57" name="Google Shape;57;p69"/>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58" name="Google Shape;58;p69"/>
          <p:cNvSpPr/>
          <p:nvPr/>
        </p:nvSpPr>
        <p:spPr>
          <a:xfrm>
            <a:off x="449468" y="5677032"/>
            <a:ext cx="9000714"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Bảo lưu mọi quyền.</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Bản quyền sách thuộc về Samsung Electronics Corporate Citizenship Office.</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Cuốn sách này là tài sản văn học được bảo vệ bởi luật bản quyền, vì vậy nghiêm cấm hành vi tái bản và sao chép trái phép.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Để sử dụng cuốn sách này thay cho chương trình giảng dạy của Samsung Innovation Campus hoặc sử dụng toàn bộ hoặc một phần cuốn sách này cần có văn bản chấp thuận từ chủ sở hữu bản quyền.</a:t>
            </a:r>
            <a:endParaRPr/>
          </a:p>
        </p:txBody>
      </p:sp>
      <p:pic>
        <p:nvPicPr>
          <p:cNvPr id="59" name="Google Shape;59;p69"/>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60" name="Google Shape;60;p69"/>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97">
          <p15:clr>
            <a:srgbClr val="F26B43"/>
          </p15:clr>
        </p15:guide>
        <p15:guide id="2" pos="352">
          <p15:clr>
            <a:srgbClr val="F26B43"/>
          </p15:clr>
        </p15:guide>
        <p15:guide id="3" pos="5884">
          <p15:clr>
            <a:srgbClr val="F26B43"/>
          </p15:clr>
        </p15:guide>
        <p15:guide id="4" orient="horz" pos="323">
          <p15:clr>
            <a:srgbClr val="F26B43"/>
          </p15:clr>
        </p15:guide>
        <p15:guide id="5"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
        <p:nvSpPr>
          <p:cNvPr id="20" name="Google Shape;20;p62"/>
          <p:cNvSpPr txBox="1"/>
          <p:nvPr>
            <p:ph type="title"/>
          </p:nvPr>
        </p:nvSpPr>
        <p:spPr>
          <a:xfrm>
            <a:off x="681038" y="365125"/>
            <a:ext cx="85407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62"/>
          <p:cNvSpPr txBox="1"/>
          <p:nvPr>
            <p:ph idx="1" type="body"/>
          </p:nvPr>
        </p:nvSpPr>
        <p:spPr>
          <a:xfrm>
            <a:off x="681038" y="1825625"/>
            <a:ext cx="8540750" cy="4351338"/>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90000"/>
              </a:lnSpc>
              <a:spcBef>
                <a:spcPts val="10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22" name="Google Shape;22;p62"/>
          <p:cNvSpPr txBox="1"/>
          <p:nvPr>
            <p:ph idx="10" type="dt"/>
          </p:nvPr>
        </p:nvSpPr>
        <p:spPr>
          <a:xfrm>
            <a:off x="681038" y="6356350"/>
            <a:ext cx="2227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23" name="Google Shape;23;p62"/>
          <p:cNvSpPr txBox="1"/>
          <p:nvPr>
            <p:ph idx="11" type="ftr"/>
          </p:nvPr>
        </p:nvSpPr>
        <p:spPr>
          <a:xfrm>
            <a:off x="3279775" y="6356350"/>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24" name="Google Shape;24;p62"/>
          <p:cNvSpPr txBox="1"/>
          <p:nvPr>
            <p:ph idx="12" type="sldNum"/>
          </p:nvPr>
        </p:nvSpPr>
        <p:spPr>
          <a:xfrm>
            <a:off x="6994525" y="6356350"/>
            <a:ext cx="222726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 name="Shape 4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3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1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grpSp>
        <p:nvGrpSpPr>
          <p:cNvPr id="67" name="Google Shape;67;p1"/>
          <p:cNvGrpSpPr/>
          <p:nvPr/>
        </p:nvGrpSpPr>
        <p:grpSpPr>
          <a:xfrm>
            <a:off x="724689" y="4320000"/>
            <a:ext cx="6097837" cy="369332"/>
            <a:chOff x="724689" y="4320000"/>
            <a:chExt cx="6097837" cy="369332"/>
          </a:xfrm>
        </p:grpSpPr>
        <p:sp>
          <p:nvSpPr>
            <p:cNvPr id="68" name="Google Shape;68;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1" i="0" sz="2400" u="none" cap="none" strike="noStrike">
                <a:solidFill>
                  <a:srgbClr val="1428A0"/>
                </a:solidFill>
                <a:latin typeface="Arial"/>
                <a:ea typeface="Arial"/>
                <a:cs typeface="Arial"/>
                <a:sym typeface="Arial"/>
              </a:endParaRPr>
            </a:p>
          </p:txBody>
        </p:sp>
        <p:sp>
          <p:nvSpPr>
            <p:cNvPr id="69" name="Google Shape;69;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10"/>
          <p:cNvGrpSpPr/>
          <p:nvPr/>
        </p:nvGrpSpPr>
        <p:grpSpPr>
          <a:xfrm>
            <a:off x="558800" y="1912646"/>
            <a:ext cx="8785225" cy="215444"/>
            <a:chOff x="1027113" y="2045625"/>
            <a:chExt cx="8785225" cy="215444"/>
          </a:xfrm>
        </p:grpSpPr>
        <p:sp>
          <p:nvSpPr>
            <p:cNvPr id="227" name="Google Shape;227;p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8" name="Google Shape;228;p1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③ Bạn có thể tạo ra ý nghĩa gì từ những thông tin đã thu thập?</a:t>
              </a:r>
              <a:endParaRPr/>
            </a:p>
          </p:txBody>
        </p:sp>
      </p:grpSp>
      <p:sp>
        <p:nvSpPr>
          <p:cNvPr id="229" name="Google Shape;229;p10"/>
          <p:cNvSpPr/>
          <p:nvPr/>
        </p:nvSpPr>
        <p:spPr>
          <a:xfrm>
            <a:off x="711200" y="5019647"/>
            <a:ext cx="8632825"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đã thu thập dữ liệu sau: 1) số lần hút thuốc 2) thời gian hút thuốc 3) khu vực hút thuốc, và dựa trên những thông tin này, 1) lượng hút thuốc hàng tuần của bạn như sau. 2) Theo kế hoạch cai thuốc lá mà bạn đặt ra, bạn chỉ nên hút 10 điếu thuốc trong ngày hôm nay. 3) Bạn của bạn đã đạt 95% kế hoạch cai thuốc lá. 4) Chu kỳ hút thuốc của bạn quá ngắn Đánh bật lửa sau 12 phút. Điều đó sẽ mang đến một thay đổi khác biệt đấy.</a:t>
            </a:r>
            <a:endParaRPr/>
          </a:p>
        </p:txBody>
      </p:sp>
      <p:grpSp>
        <p:nvGrpSpPr>
          <p:cNvPr id="230" name="Google Shape;230;p10"/>
          <p:cNvGrpSpPr/>
          <p:nvPr/>
        </p:nvGrpSpPr>
        <p:grpSpPr>
          <a:xfrm>
            <a:off x="1162050" y="2293660"/>
            <a:ext cx="8425940" cy="2753780"/>
            <a:chOff x="1162050" y="2613700"/>
            <a:chExt cx="8425940" cy="2753780"/>
          </a:xfrm>
        </p:grpSpPr>
        <p:sp>
          <p:nvSpPr>
            <p:cNvPr id="231" name="Google Shape;231;p10"/>
            <p:cNvSpPr/>
            <p:nvPr/>
          </p:nvSpPr>
          <p:spPr>
            <a:xfrm>
              <a:off x="1162050" y="2744788"/>
              <a:ext cx="1596112" cy="1322254"/>
            </a:xfrm>
            <a:prstGeom prst="trapezoid">
              <a:avLst>
                <a:gd fmla="val 25000" name="adj"/>
              </a:avLst>
            </a:prstGeom>
            <a:blipFill rotWithShape="1">
              <a:blip r:embed="rId3">
                <a:alphaModFix/>
              </a:blip>
              <a:stretch>
                <a:fillRect b="0" l="0" r="0" t="0"/>
              </a:stretch>
            </a:blipFill>
            <a:ln cap="flat" cmpd="sng" w="1270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32" name="Google Shape;232;p10"/>
            <p:cNvSpPr/>
            <p:nvPr/>
          </p:nvSpPr>
          <p:spPr>
            <a:xfrm>
              <a:off x="1355260" y="4112346"/>
              <a:ext cx="1184692"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Chăm sóc sức khỏe</a:t>
              </a:r>
              <a:endParaRPr sz="1050">
                <a:solidFill>
                  <a:srgbClr val="262626"/>
                </a:solidFill>
                <a:latin typeface="Arial"/>
                <a:ea typeface="Arial"/>
                <a:cs typeface="Arial"/>
                <a:sym typeface="Arial"/>
              </a:endParaRPr>
            </a:p>
          </p:txBody>
        </p:sp>
        <p:grpSp>
          <p:nvGrpSpPr>
            <p:cNvPr id="233" name="Google Shape;233;p10"/>
            <p:cNvGrpSpPr/>
            <p:nvPr/>
          </p:nvGrpSpPr>
          <p:grpSpPr>
            <a:xfrm>
              <a:off x="3615514" y="2613700"/>
              <a:ext cx="2656496" cy="441149"/>
              <a:chOff x="3975652" y="2401819"/>
              <a:chExt cx="2657349" cy="441290"/>
            </a:xfrm>
          </p:grpSpPr>
          <p:sp>
            <p:nvSpPr>
              <p:cNvPr id="234" name="Google Shape;234;p10"/>
              <p:cNvSpPr txBox="1"/>
              <p:nvPr/>
            </p:nvSpPr>
            <p:spPr>
              <a:xfrm>
                <a:off x="3975652" y="2401819"/>
                <a:ext cx="792459" cy="277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93EB0"/>
                    </a:solidFill>
                    <a:latin typeface="Arial"/>
                    <a:ea typeface="Arial"/>
                    <a:cs typeface="Arial"/>
                    <a:sym typeface="Arial"/>
                  </a:rPr>
                  <a:t>Hiểu biết</a:t>
                </a:r>
                <a:endParaRPr/>
              </a:p>
            </p:txBody>
          </p:sp>
          <p:sp>
            <p:nvSpPr>
              <p:cNvPr id="235" name="Google Shape;235;p10"/>
              <p:cNvSpPr txBox="1"/>
              <p:nvPr/>
            </p:nvSpPr>
            <p:spPr>
              <a:xfrm>
                <a:off x="3975652" y="2596809"/>
                <a:ext cx="2657349"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Hiểu biết về tình trạng hút thuốc lá của mình</a:t>
                </a:r>
                <a:endParaRPr/>
              </a:p>
            </p:txBody>
          </p:sp>
        </p:grpSp>
        <p:grpSp>
          <p:nvGrpSpPr>
            <p:cNvPr id="236" name="Google Shape;236;p10"/>
            <p:cNvGrpSpPr/>
            <p:nvPr/>
          </p:nvGrpSpPr>
          <p:grpSpPr>
            <a:xfrm>
              <a:off x="3635781" y="3129035"/>
              <a:ext cx="2334293" cy="595037"/>
              <a:chOff x="2975381" y="3257921"/>
              <a:chExt cx="2334293" cy="595037"/>
            </a:xfrm>
          </p:grpSpPr>
          <p:sp>
            <p:nvSpPr>
              <p:cNvPr id="237" name="Google Shape;237;p10"/>
              <p:cNvSpPr txBox="1"/>
              <p:nvPr/>
            </p:nvSpPr>
            <p:spPr>
              <a:xfrm>
                <a:off x="2975381" y="3257921"/>
                <a:ext cx="62388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93EB0"/>
                    </a:solidFill>
                    <a:latin typeface="Arial"/>
                    <a:ea typeface="Arial"/>
                    <a:cs typeface="Arial"/>
                    <a:sym typeface="Arial"/>
                  </a:rPr>
                  <a:t>Hỗ trợ</a:t>
                </a:r>
                <a:endParaRPr b="1" sz="1200">
                  <a:solidFill>
                    <a:srgbClr val="193EB0"/>
                  </a:solidFill>
                  <a:latin typeface="Arial"/>
                  <a:ea typeface="Arial"/>
                  <a:cs typeface="Arial"/>
                  <a:sym typeface="Arial"/>
                </a:endParaRPr>
              </a:p>
            </p:txBody>
          </p:sp>
          <p:sp>
            <p:nvSpPr>
              <p:cNvPr id="238" name="Google Shape;238;p10"/>
              <p:cNvSpPr txBox="1"/>
              <p:nvPr/>
            </p:nvSpPr>
            <p:spPr>
              <a:xfrm>
                <a:off x="2975381" y="3452848"/>
                <a:ext cx="23342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Tùy ý đặt giới hạn cho việc</a:t>
                </a:r>
                <a:endParaRPr/>
              </a:p>
              <a:p>
                <a:pPr indent="0" lvl="0" marL="0" marR="0" rtl="0" algn="l">
                  <a:spcBef>
                    <a:spcPts val="0"/>
                  </a:spcBef>
                  <a:spcAft>
                    <a:spcPts val="0"/>
                  </a:spcAft>
                  <a:buNone/>
                </a:pPr>
                <a:r>
                  <a:rPr lang="en-US" sz="1000">
                    <a:solidFill>
                      <a:srgbClr val="000000"/>
                    </a:solidFill>
                    <a:latin typeface="Arial"/>
                    <a:ea typeface="Arial"/>
                    <a:cs typeface="Arial"/>
                    <a:sym typeface="Arial"/>
                  </a:rPr>
                  <a:t>sử dụng bật lửa khi nào và như thế nào</a:t>
                </a:r>
                <a:endParaRPr/>
              </a:p>
            </p:txBody>
          </p:sp>
        </p:grpSp>
        <p:grpSp>
          <p:nvGrpSpPr>
            <p:cNvPr id="239" name="Google Shape;239;p10"/>
            <p:cNvGrpSpPr/>
            <p:nvPr/>
          </p:nvGrpSpPr>
          <p:grpSpPr>
            <a:xfrm>
              <a:off x="3621428" y="3796850"/>
              <a:ext cx="2157963" cy="595037"/>
              <a:chOff x="3975652" y="2401819"/>
              <a:chExt cx="2158655" cy="595228"/>
            </a:xfrm>
          </p:grpSpPr>
          <p:sp>
            <p:nvSpPr>
              <p:cNvPr id="240" name="Google Shape;240;p10"/>
              <p:cNvSpPr txBox="1"/>
              <p:nvPr/>
            </p:nvSpPr>
            <p:spPr>
              <a:xfrm>
                <a:off x="3975652" y="2401819"/>
                <a:ext cx="659366" cy="277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93EB0"/>
                    </a:solidFill>
                    <a:latin typeface="Arial"/>
                    <a:ea typeface="Arial"/>
                    <a:cs typeface="Arial"/>
                    <a:sym typeface="Arial"/>
                  </a:rPr>
                  <a:t>Kết nối</a:t>
                </a:r>
                <a:endParaRPr b="1" sz="1200">
                  <a:solidFill>
                    <a:srgbClr val="193EB0"/>
                  </a:solidFill>
                  <a:latin typeface="Arial"/>
                  <a:ea typeface="Arial"/>
                  <a:cs typeface="Arial"/>
                  <a:sym typeface="Arial"/>
                </a:endParaRPr>
              </a:p>
            </p:txBody>
          </p:sp>
          <p:sp>
            <p:nvSpPr>
              <p:cNvPr id="241" name="Google Shape;241;p10"/>
              <p:cNvSpPr txBox="1"/>
              <p:nvPr/>
            </p:nvSpPr>
            <p:spPr>
              <a:xfrm>
                <a:off x="3975652" y="2596809"/>
                <a:ext cx="2158655" cy="4002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Đồng bộ hóa với thiết bị IoT của bạn</a:t>
                </a:r>
                <a:endParaRPr/>
              </a:p>
              <a:p>
                <a:pPr indent="0" lvl="0" marL="0" marR="0" rtl="0" algn="l">
                  <a:spcBef>
                    <a:spcPts val="0"/>
                  </a:spcBef>
                  <a:spcAft>
                    <a:spcPts val="0"/>
                  </a:spcAft>
                  <a:buNone/>
                </a:pPr>
                <a:r>
                  <a:rPr lang="en-US" sz="1000">
                    <a:solidFill>
                      <a:srgbClr val="000000"/>
                    </a:solidFill>
                    <a:latin typeface="Arial"/>
                    <a:ea typeface="Arial"/>
                    <a:cs typeface="Arial"/>
                    <a:sym typeface="Arial"/>
                  </a:rPr>
                  <a:t>Để xem tất cả dữ liệu</a:t>
                </a:r>
                <a:endParaRPr sz="1000">
                  <a:solidFill>
                    <a:srgbClr val="000000"/>
                  </a:solidFill>
                  <a:latin typeface="Arial"/>
                  <a:ea typeface="Arial"/>
                  <a:cs typeface="Arial"/>
                  <a:sym typeface="Arial"/>
                </a:endParaRPr>
              </a:p>
            </p:txBody>
          </p:sp>
        </p:grpSp>
        <p:grpSp>
          <p:nvGrpSpPr>
            <p:cNvPr id="242" name="Google Shape;242;p10"/>
            <p:cNvGrpSpPr/>
            <p:nvPr/>
          </p:nvGrpSpPr>
          <p:grpSpPr>
            <a:xfrm>
              <a:off x="3635782" y="4464666"/>
              <a:ext cx="2045097" cy="902814"/>
              <a:chOff x="3975652" y="2401819"/>
              <a:chExt cx="2045753" cy="903103"/>
            </a:xfrm>
          </p:grpSpPr>
          <p:sp>
            <p:nvSpPr>
              <p:cNvPr id="243" name="Google Shape;243;p10"/>
              <p:cNvSpPr txBox="1"/>
              <p:nvPr/>
            </p:nvSpPr>
            <p:spPr>
              <a:xfrm>
                <a:off x="3975652" y="2401819"/>
                <a:ext cx="810097" cy="277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93EB0"/>
                    </a:solidFill>
                    <a:latin typeface="Arial"/>
                    <a:ea typeface="Arial"/>
                    <a:cs typeface="Arial"/>
                    <a:sym typeface="Arial"/>
                  </a:rPr>
                  <a:t>Tiết kiệm</a:t>
                </a:r>
                <a:endParaRPr b="1" sz="1200">
                  <a:solidFill>
                    <a:srgbClr val="193EB0"/>
                  </a:solidFill>
                  <a:latin typeface="Arial"/>
                  <a:ea typeface="Arial"/>
                  <a:cs typeface="Arial"/>
                  <a:sym typeface="Arial"/>
                </a:endParaRPr>
              </a:p>
            </p:txBody>
          </p:sp>
          <p:sp>
            <p:nvSpPr>
              <p:cNvPr id="244" name="Google Shape;244;p10"/>
              <p:cNvSpPr txBox="1"/>
              <p:nvPr/>
            </p:nvSpPr>
            <p:spPr>
              <a:xfrm>
                <a:off x="3975652" y="2596809"/>
                <a:ext cx="2045753" cy="708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Theo dõi số tiền bạn đã tiết kiệm được</a:t>
                </a:r>
                <a:endParaRPr/>
              </a:p>
              <a:p>
                <a:pPr indent="0" lvl="0" marL="0" marR="0" rtl="0" algn="l">
                  <a:spcBef>
                    <a:spcPts val="0"/>
                  </a:spcBef>
                  <a:spcAft>
                    <a:spcPts val="0"/>
                  </a:spcAft>
                  <a:buNone/>
                </a:pPr>
                <a:r>
                  <a:rPr lang="en-US" sz="1000">
                    <a:solidFill>
                      <a:srgbClr val="000000"/>
                    </a:solidFill>
                    <a:latin typeface="Arial"/>
                    <a:ea typeface="Arial"/>
                    <a:cs typeface="Arial"/>
                    <a:sym typeface="Arial"/>
                  </a:rPr>
                  <a:t>khi cắt giảm thuốc lá</a:t>
                </a:r>
                <a:endParaRPr/>
              </a:p>
              <a:p>
                <a:pPr indent="0" lvl="0" marL="0" marR="0" rtl="0" algn="l">
                  <a:spcBef>
                    <a:spcPts val="0"/>
                  </a:spcBef>
                  <a:spcAft>
                    <a:spcPts val="0"/>
                  </a:spcAft>
                  <a:buNone/>
                </a:pPr>
                <a:r>
                  <a:rPr lang="en-US" sz="1000">
                    <a:solidFill>
                      <a:srgbClr val="000000"/>
                    </a:solidFill>
                    <a:latin typeface="Arial"/>
                    <a:ea typeface="Arial"/>
                    <a:cs typeface="Arial"/>
                    <a:sym typeface="Arial"/>
                  </a:rPr>
                  <a:t>và xây dựng những thói quen mới</a:t>
                </a:r>
                <a:endParaRPr/>
              </a:p>
            </p:txBody>
          </p:sp>
        </p:grpSp>
        <p:grpSp>
          <p:nvGrpSpPr>
            <p:cNvPr id="245" name="Google Shape;245;p10"/>
            <p:cNvGrpSpPr/>
            <p:nvPr/>
          </p:nvGrpSpPr>
          <p:grpSpPr>
            <a:xfrm>
              <a:off x="6201134" y="2615109"/>
              <a:ext cx="1846980" cy="441149"/>
              <a:chOff x="3975652" y="2401819"/>
              <a:chExt cx="1847572" cy="441290"/>
            </a:xfrm>
          </p:grpSpPr>
          <p:sp>
            <p:nvSpPr>
              <p:cNvPr id="246" name="Google Shape;246;p10"/>
              <p:cNvSpPr txBox="1"/>
              <p:nvPr/>
            </p:nvSpPr>
            <p:spPr>
              <a:xfrm>
                <a:off x="3975652" y="2401819"/>
                <a:ext cx="1055435" cy="277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93EB0"/>
                    </a:solidFill>
                    <a:latin typeface="Arial"/>
                    <a:ea typeface="Arial"/>
                    <a:cs typeface="Arial"/>
                    <a:sym typeface="Arial"/>
                  </a:rPr>
                  <a:t>Tạo động lực</a:t>
                </a:r>
                <a:endParaRPr b="1" sz="1200">
                  <a:solidFill>
                    <a:srgbClr val="193EB0"/>
                  </a:solidFill>
                  <a:latin typeface="Arial"/>
                  <a:ea typeface="Arial"/>
                  <a:cs typeface="Arial"/>
                  <a:sym typeface="Arial"/>
                </a:endParaRPr>
              </a:p>
            </p:txBody>
          </p:sp>
          <p:sp>
            <p:nvSpPr>
              <p:cNvPr id="247" name="Google Shape;247;p10"/>
              <p:cNvSpPr txBox="1"/>
              <p:nvPr/>
            </p:nvSpPr>
            <p:spPr>
              <a:xfrm>
                <a:off x="3975652" y="2596809"/>
                <a:ext cx="1847572"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Đo tiến độ theo thời gian thực</a:t>
                </a:r>
                <a:endParaRPr sz="1000">
                  <a:solidFill>
                    <a:srgbClr val="000000"/>
                  </a:solidFill>
                  <a:latin typeface="Arial"/>
                  <a:ea typeface="Arial"/>
                  <a:cs typeface="Arial"/>
                  <a:sym typeface="Arial"/>
                </a:endParaRPr>
              </a:p>
            </p:txBody>
          </p:sp>
        </p:grpSp>
        <p:grpSp>
          <p:nvGrpSpPr>
            <p:cNvPr id="248" name="Google Shape;248;p10"/>
            <p:cNvGrpSpPr/>
            <p:nvPr/>
          </p:nvGrpSpPr>
          <p:grpSpPr>
            <a:xfrm>
              <a:off x="6208545" y="3129035"/>
              <a:ext cx="3379445" cy="595038"/>
              <a:chOff x="3975652" y="2401819"/>
              <a:chExt cx="3380528" cy="595229"/>
            </a:xfrm>
          </p:grpSpPr>
          <p:sp>
            <p:nvSpPr>
              <p:cNvPr id="249" name="Google Shape;249;p10"/>
              <p:cNvSpPr txBox="1"/>
              <p:nvPr/>
            </p:nvSpPr>
            <p:spPr>
              <a:xfrm>
                <a:off x="3975652" y="2401819"/>
                <a:ext cx="1055435" cy="277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93EB0"/>
                    </a:solidFill>
                    <a:latin typeface="Arial"/>
                    <a:ea typeface="Arial"/>
                    <a:cs typeface="Arial"/>
                    <a:sym typeface="Arial"/>
                  </a:rPr>
                  <a:t>Tạo động lực</a:t>
                </a:r>
                <a:endParaRPr b="1" sz="1200">
                  <a:solidFill>
                    <a:srgbClr val="193EB0"/>
                  </a:solidFill>
                  <a:latin typeface="Arial"/>
                  <a:ea typeface="Arial"/>
                  <a:cs typeface="Arial"/>
                  <a:sym typeface="Arial"/>
                </a:endParaRPr>
              </a:p>
            </p:txBody>
          </p:sp>
          <p:sp>
            <p:nvSpPr>
              <p:cNvPr id="250" name="Google Shape;250;p10"/>
              <p:cNvSpPr txBox="1"/>
              <p:nvPr/>
            </p:nvSpPr>
            <p:spPr>
              <a:xfrm>
                <a:off x="3975652" y="2596809"/>
                <a:ext cx="3380528" cy="4002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Không bao giờ làm mất bật lửa nữa khi</a:t>
                </a:r>
                <a:endParaRPr sz="1000">
                  <a:solidFill>
                    <a:srgbClr val="000000"/>
                  </a:solidFill>
                  <a:latin typeface="Arial"/>
                  <a:ea typeface="Arial"/>
                  <a:cs typeface="Arial"/>
                  <a:sym typeface="Arial"/>
                </a:endParaRPr>
              </a:p>
              <a:p>
                <a:pPr indent="0" lvl="0" marL="0" marR="0" rtl="0" algn="l">
                  <a:spcBef>
                    <a:spcPts val="0"/>
                  </a:spcBef>
                  <a:spcAft>
                    <a:spcPts val="0"/>
                  </a:spcAft>
                  <a:buNone/>
                </a:pPr>
                <a:r>
                  <a:rPr lang="en-US" sz="1000">
                    <a:solidFill>
                      <a:srgbClr val="000000"/>
                    </a:solidFill>
                    <a:latin typeface="Arial"/>
                    <a:ea typeface="Arial"/>
                    <a:cs typeface="Arial"/>
                    <a:sym typeface="Arial"/>
                  </a:rPr>
                  <a:t>đồng bộ hóa thiết bị với điện thoại</a:t>
                </a:r>
                <a:endParaRPr sz="1000">
                  <a:solidFill>
                    <a:srgbClr val="000000"/>
                  </a:solidFill>
                  <a:latin typeface="Arial"/>
                  <a:ea typeface="Arial"/>
                  <a:cs typeface="Arial"/>
                  <a:sym typeface="Arial"/>
                </a:endParaRPr>
              </a:p>
            </p:txBody>
          </p:sp>
        </p:grpSp>
        <p:grpSp>
          <p:nvGrpSpPr>
            <p:cNvPr id="251" name="Google Shape;251;p10"/>
            <p:cNvGrpSpPr/>
            <p:nvPr/>
          </p:nvGrpSpPr>
          <p:grpSpPr>
            <a:xfrm>
              <a:off x="6201132" y="3796850"/>
              <a:ext cx="2372765" cy="595037"/>
              <a:chOff x="3975652" y="2401819"/>
              <a:chExt cx="2373527" cy="595228"/>
            </a:xfrm>
          </p:grpSpPr>
          <p:sp>
            <p:nvSpPr>
              <p:cNvPr id="252" name="Google Shape;252;p10"/>
              <p:cNvSpPr txBox="1"/>
              <p:nvPr/>
            </p:nvSpPr>
            <p:spPr>
              <a:xfrm>
                <a:off x="3975652" y="2401819"/>
                <a:ext cx="911119" cy="4618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93EB0"/>
                    </a:solidFill>
                    <a:latin typeface="Arial"/>
                    <a:ea typeface="Arial"/>
                    <a:cs typeface="Arial"/>
                    <a:sym typeface="Arial"/>
                  </a:rPr>
                  <a:t>Cộng đồng</a:t>
                </a:r>
                <a:endParaRPr b="1" sz="1200">
                  <a:solidFill>
                    <a:srgbClr val="193EB0"/>
                  </a:solidFill>
                  <a:latin typeface="Arial"/>
                  <a:ea typeface="Arial"/>
                  <a:cs typeface="Arial"/>
                  <a:sym typeface="Arial"/>
                </a:endParaRPr>
              </a:p>
              <a:p>
                <a:pPr indent="0" lvl="0" marL="0" marR="0" rtl="0" algn="l">
                  <a:spcBef>
                    <a:spcPts val="0"/>
                  </a:spcBef>
                  <a:spcAft>
                    <a:spcPts val="0"/>
                  </a:spcAft>
                  <a:buNone/>
                </a:pPr>
                <a:r>
                  <a:t/>
                </a:r>
                <a:endParaRPr b="1" sz="1200">
                  <a:solidFill>
                    <a:srgbClr val="193EB0"/>
                  </a:solidFill>
                  <a:latin typeface="Arial"/>
                  <a:ea typeface="Arial"/>
                  <a:cs typeface="Arial"/>
                  <a:sym typeface="Arial"/>
                </a:endParaRPr>
              </a:p>
            </p:txBody>
          </p:sp>
          <p:sp>
            <p:nvSpPr>
              <p:cNvPr id="253" name="Google Shape;253;p10"/>
              <p:cNvSpPr txBox="1"/>
              <p:nvPr/>
            </p:nvSpPr>
            <p:spPr>
              <a:xfrm>
                <a:off x="3975652" y="2596809"/>
                <a:ext cx="2373527" cy="4002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Tham gia cộng đồng trực tuyến để</a:t>
                </a:r>
                <a:endParaRPr/>
              </a:p>
              <a:p>
                <a:pPr indent="0" lvl="0" marL="0" marR="0" rtl="0" algn="l">
                  <a:spcBef>
                    <a:spcPts val="0"/>
                  </a:spcBef>
                  <a:spcAft>
                    <a:spcPts val="0"/>
                  </a:spcAft>
                  <a:buNone/>
                </a:pPr>
                <a:r>
                  <a:rPr lang="en-US" sz="1000">
                    <a:solidFill>
                      <a:srgbClr val="000000"/>
                    </a:solidFill>
                    <a:latin typeface="Arial"/>
                    <a:ea typeface="Arial"/>
                    <a:cs typeface="Arial"/>
                    <a:sym typeface="Arial"/>
                  </a:rPr>
                  <a:t>kết nối với những người hút thuốc khác</a:t>
                </a:r>
                <a:endParaRPr/>
              </a:p>
            </p:txBody>
          </p:sp>
        </p:grpSp>
        <p:grpSp>
          <p:nvGrpSpPr>
            <p:cNvPr id="254" name="Google Shape;254;p10"/>
            <p:cNvGrpSpPr/>
            <p:nvPr/>
          </p:nvGrpSpPr>
          <p:grpSpPr>
            <a:xfrm>
              <a:off x="6201133" y="4464666"/>
              <a:ext cx="2610281" cy="748926"/>
              <a:chOff x="3975652" y="2401819"/>
              <a:chExt cx="2611118" cy="749166"/>
            </a:xfrm>
          </p:grpSpPr>
          <p:sp>
            <p:nvSpPr>
              <p:cNvPr id="255" name="Google Shape;255;p10"/>
              <p:cNvSpPr txBox="1"/>
              <p:nvPr/>
            </p:nvSpPr>
            <p:spPr>
              <a:xfrm>
                <a:off x="3975652" y="2401819"/>
                <a:ext cx="721903" cy="4618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93EB0"/>
                    </a:solidFill>
                    <a:latin typeface="Arial"/>
                    <a:ea typeface="Arial"/>
                    <a:cs typeface="Arial"/>
                    <a:sym typeface="Arial"/>
                  </a:rPr>
                  <a:t>Cá nhân</a:t>
                </a:r>
                <a:endParaRPr b="1" sz="1200">
                  <a:solidFill>
                    <a:srgbClr val="193EB0"/>
                  </a:solidFill>
                  <a:latin typeface="Arial"/>
                  <a:ea typeface="Arial"/>
                  <a:cs typeface="Arial"/>
                  <a:sym typeface="Arial"/>
                </a:endParaRPr>
              </a:p>
              <a:p>
                <a:pPr indent="0" lvl="0" marL="0" marR="0" rtl="0" algn="l">
                  <a:spcBef>
                    <a:spcPts val="0"/>
                  </a:spcBef>
                  <a:spcAft>
                    <a:spcPts val="0"/>
                  </a:spcAft>
                  <a:buNone/>
                </a:pPr>
                <a:r>
                  <a:t/>
                </a:r>
                <a:endParaRPr b="1" sz="1200">
                  <a:solidFill>
                    <a:srgbClr val="193EB0"/>
                  </a:solidFill>
                  <a:latin typeface="Arial"/>
                  <a:ea typeface="Arial"/>
                  <a:cs typeface="Arial"/>
                  <a:sym typeface="Arial"/>
                </a:endParaRPr>
              </a:p>
            </p:txBody>
          </p:sp>
          <p:sp>
            <p:nvSpPr>
              <p:cNvPr id="256" name="Google Shape;256;p10"/>
              <p:cNvSpPr txBox="1"/>
              <p:nvPr/>
            </p:nvSpPr>
            <p:spPr>
              <a:xfrm>
                <a:off x="3975652" y="2596809"/>
                <a:ext cx="2611118" cy="5541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Tùy ý đặt kế hoạch cai thuốc lá hoặc thậm chí đặt giới hạn cho việc sử dụng bật lửa khi nào và như thế nào</a:t>
                </a:r>
                <a:endParaRPr/>
              </a:p>
            </p:txBody>
          </p:sp>
        </p:grpSp>
      </p:grpSp>
      <p:grpSp>
        <p:nvGrpSpPr>
          <p:cNvPr id="257" name="Google Shape;257;p10"/>
          <p:cNvGrpSpPr/>
          <p:nvPr/>
        </p:nvGrpSpPr>
        <p:grpSpPr>
          <a:xfrm>
            <a:off x="416128" y="447433"/>
            <a:ext cx="9051872" cy="276999"/>
            <a:chOff x="416128" y="447433"/>
            <a:chExt cx="9051872" cy="276999"/>
          </a:xfrm>
        </p:grpSpPr>
        <p:sp>
          <p:nvSpPr>
            <p:cNvPr id="258" name="Google Shape;258;p10"/>
            <p:cNvSpPr/>
            <p:nvPr/>
          </p:nvSpPr>
          <p:spPr>
            <a:xfrm>
              <a:off x="416128" y="447433"/>
              <a:ext cx="8103032"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Bạn có thể tạo ra ý nghĩa gì từ những thông tin đã thu thập?</a:t>
              </a:r>
              <a:endParaRPr/>
            </a:p>
          </p:txBody>
        </p:sp>
        <p:sp>
          <p:nvSpPr>
            <p:cNvPr id="259" name="Google Shape;259;p1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260" name="Google Shape;260;p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Ý tưởng lên kế hoạch dịch vụ IoT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pSp>
        <p:nvGrpSpPr>
          <p:cNvPr id="265" name="Google Shape;265;p11"/>
          <p:cNvGrpSpPr/>
          <p:nvPr/>
        </p:nvGrpSpPr>
        <p:grpSpPr>
          <a:xfrm>
            <a:off x="558800" y="1912646"/>
            <a:ext cx="8785225" cy="215444"/>
            <a:chOff x="1027113" y="2045625"/>
            <a:chExt cx="8785225" cy="215444"/>
          </a:xfrm>
        </p:grpSpPr>
        <p:sp>
          <p:nvSpPr>
            <p:cNvPr id="266" name="Google Shape;266;p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7" name="Google Shape;267;p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③ Bạn có thể tạo ra ý nghĩa gì từ những thông tin đã thu thập?</a:t>
              </a:r>
              <a:endParaRPr/>
            </a:p>
          </p:txBody>
        </p:sp>
      </p:grpSp>
      <p:sp>
        <p:nvSpPr>
          <p:cNvPr id="268" name="Google Shape;268;p11"/>
          <p:cNvSpPr/>
          <p:nvPr/>
        </p:nvSpPr>
        <p:spPr>
          <a:xfrm>
            <a:off x="711200" y="2215336"/>
            <a:ext cx="8632825"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“thu thập thông tin” thì không thể tạo nên “dịch vụ”. Tạo ra ý nghĩa phụ từ những thông tin đã thu thập là điểm cốt lõi của việc tạo ra dịch vụ IoT và cũng là cơ sở để tạo ra “nền tảng”.</a:t>
            </a:r>
            <a:endParaRPr/>
          </a:p>
          <a:p>
            <a:pPr indent="-182563" lvl="0" marL="182563" marR="0" rtl="0" algn="l">
              <a:spcBef>
                <a:spcPts val="800"/>
              </a:spcBef>
              <a:spcAft>
                <a:spcPts val="0"/>
              </a:spcAft>
              <a:buClr>
                <a:srgbClr val="193EB0"/>
              </a:buClr>
              <a:buSzPts val="1300"/>
              <a:buFont typeface="Arial"/>
              <a:buChar char="‣"/>
            </a:pPr>
            <a:r>
              <a:rPr lang="en-US" sz="1300">
                <a:solidFill>
                  <a:srgbClr val="003399"/>
                </a:solidFill>
                <a:latin typeface="Arial"/>
                <a:ea typeface="Arial"/>
                <a:cs typeface="Arial"/>
                <a:sym typeface="Arial"/>
              </a:rPr>
              <a:t>Ngoài “đo lường”, ta cần tạo ra một dịch vụ đủ “thuyết phục” với người dùng bằng cách xử lý thông tin thu thập được. Những ý tưởng dịch vụ này có thể được cấp bằng sáng chế BM hoặc bằng sáng chế SW, có thể nói đây là yếu tố quan trọng nhất để cung cấp dịch vụ IoT hấp dẫn hơn cho người tiêu dùng.</a:t>
            </a:r>
            <a:endParaRPr/>
          </a:p>
        </p:txBody>
      </p:sp>
      <p:grpSp>
        <p:nvGrpSpPr>
          <p:cNvPr id="269" name="Google Shape;269;p11"/>
          <p:cNvGrpSpPr/>
          <p:nvPr/>
        </p:nvGrpSpPr>
        <p:grpSpPr>
          <a:xfrm>
            <a:off x="416128" y="405870"/>
            <a:ext cx="9051872" cy="276999"/>
            <a:chOff x="416128" y="447433"/>
            <a:chExt cx="9051872" cy="276999"/>
          </a:xfrm>
        </p:grpSpPr>
        <p:sp>
          <p:nvSpPr>
            <p:cNvPr id="270" name="Google Shape;270;p11"/>
            <p:cNvSpPr/>
            <p:nvPr/>
          </p:nvSpPr>
          <p:spPr>
            <a:xfrm>
              <a:off x="416128" y="447433"/>
              <a:ext cx="8103032"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Bạn có thể tạo ra ý nghĩa gì từ những thông tin đã thu thập?</a:t>
              </a:r>
              <a:endParaRPr/>
            </a:p>
          </p:txBody>
        </p:sp>
        <p:sp>
          <p:nvSpPr>
            <p:cNvPr id="271" name="Google Shape;271;p1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272" name="Google Shape;272;p11"/>
          <p:cNvSpPr/>
          <p:nvPr/>
        </p:nvSpPr>
        <p:spPr>
          <a:xfrm>
            <a:off x="449998" y="1416664"/>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Ý tưởng lên kế hoạch dịch vụ IoT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Hướng dẫn chọn chủ đề đồ án</a:t>
            </a:r>
            <a:endParaRPr b="1" sz="3600">
              <a:solidFill>
                <a:schemeClr val="dk1"/>
              </a:solidFill>
              <a:latin typeface="Arial"/>
              <a:ea typeface="Arial"/>
              <a:cs typeface="Arial"/>
              <a:sym typeface="Arial"/>
            </a:endParaRPr>
          </a:p>
        </p:txBody>
      </p:sp>
      <p:sp>
        <p:nvSpPr>
          <p:cNvPr id="279" name="Google Shape;279;p12"/>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1.</a:t>
            </a:r>
            <a:endParaRPr/>
          </a:p>
        </p:txBody>
      </p:sp>
      <p:grpSp>
        <p:nvGrpSpPr>
          <p:cNvPr id="280" name="Google Shape;280;p12"/>
          <p:cNvGrpSpPr/>
          <p:nvPr/>
        </p:nvGrpSpPr>
        <p:grpSpPr>
          <a:xfrm>
            <a:off x="1051644" y="3971927"/>
            <a:ext cx="7370556" cy="1493136"/>
            <a:chOff x="1051644" y="3971927"/>
            <a:chExt cx="7370556" cy="1493136"/>
          </a:xfrm>
        </p:grpSpPr>
        <p:grpSp>
          <p:nvGrpSpPr>
            <p:cNvPr id="281" name="Google Shape;281;p12"/>
            <p:cNvGrpSpPr/>
            <p:nvPr/>
          </p:nvGrpSpPr>
          <p:grpSpPr>
            <a:xfrm>
              <a:off x="1051644" y="3971927"/>
              <a:ext cx="5702300" cy="278172"/>
              <a:chOff x="1051644" y="3971927"/>
              <a:chExt cx="5702300" cy="278172"/>
            </a:xfrm>
          </p:grpSpPr>
          <p:sp>
            <p:nvSpPr>
              <p:cNvPr id="282" name="Google Shape;282;p12"/>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Quan sát những sự vật xung quanh bạn</a:t>
                </a:r>
                <a:endParaRPr/>
              </a:p>
            </p:txBody>
          </p:sp>
          <p:sp>
            <p:nvSpPr>
              <p:cNvPr id="283" name="Google Shape;283;p12"/>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84" name="Google Shape;284;p12"/>
            <p:cNvGrpSpPr/>
            <p:nvPr/>
          </p:nvGrpSpPr>
          <p:grpSpPr>
            <a:xfrm>
              <a:off x="1051644" y="4376915"/>
              <a:ext cx="5702300" cy="278172"/>
              <a:chOff x="1051644" y="4401761"/>
              <a:chExt cx="5702300" cy="278172"/>
            </a:xfrm>
          </p:grpSpPr>
          <p:sp>
            <p:nvSpPr>
              <p:cNvPr id="285" name="Google Shape;285;p12"/>
              <p:cNvSpPr/>
              <p:nvPr/>
            </p:nvSpPr>
            <p:spPr>
              <a:xfrm>
                <a:off x="1234524" y="440293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Chúng ta có thể thu thập thông tin gì từ sự vật đó?</a:t>
                </a:r>
                <a:endParaRPr/>
              </a:p>
            </p:txBody>
          </p:sp>
          <p:sp>
            <p:nvSpPr>
              <p:cNvPr id="286" name="Google Shape;286;p12"/>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87" name="Google Shape;287;p12"/>
            <p:cNvGrpSpPr/>
            <p:nvPr/>
          </p:nvGrpSpPr>
          <p:grpSpPr>
            <a:xfrm>
              <a:off x="1051644" y="4781903"/>
              <a:ext cx="6903636" cy="278172"/>
              <a:chOff x="1051644" y="4401761"/>
              <a:chExt cx="6903636" cy="278172"/>
            </a:xfrm>
          </p:grpSpPr>
          <p:sp>
            <p:nvSpPr>
              <p:cNvPr id="288" name="Google Shape;288;p12"/>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Bạn có thể tạo ra ý nghĩa gì từ những thông tin đã thu thập?</a:t>
                </a:r>
                <a:endParaRPr/>
              </a:p>
            </p:txBody>
          </p:sp>
          <p:sp>
            <p:nvSpPr>
              <p:cNvPr id="289" name="Google Shape;289;p12"/>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90" name="Google Shape;290;p12"/>
            <p:cNvGrpSpPr/>
            <p:nvPr/>
          </p:nvGrpSpPr>
          <p:grpSpPr>
            <a:xfrm>
              <a:off x="1051644" y="5186891"/>
              <a:ext cx="7370556" cy="278172"/>
              <a:chOff x="1051644" y="4401761"/>
              <a:chExt cx="7370556" cy="278172"/>
            </a:xfrm>
          </p:grpSpPr>
          <p:sp>
            <p:nvSpPr>
              <p:cNvPr id="291" name="Google Shape;291;p12"/>
              <p:cNvSpPr/>
              <p:nvPr/>
            </p:nvSpPr>
            <p:spPr>
              <a:xfrm>
                <a:off x="1234524" y="4402934"/>
                <a:ext cx="718767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1.4. Ai đồng tình với ý nghĩa mà bạn đã tạo ra và ai sẽ mua “ý nghĩa” đó?</a:t>
                </a:r>
                <a:endParaRPr/>
              </a:p>
            </p:txBody>
          </p:sp>
          <p:sp>
            <p:nvSpPr>
              <p:cNvPr id="292" name="Google Shape;292;p12"/>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pSp>
        <p:nvGrpSpPr>
          <p:cNvPr id="297" name="Google Shape;297;p13"/>
          <p:cNvGrpSpPr/>
          <p:nvPr/>
        </p:nvGrpSpPr>
        <p:grpSpPr>
          <a:xfrm>
            <a:off x="558800" y="1954210"/>
            <a:ext cx="8785225" cy="215444"/>
            <a:chOff x="1027113" y="2045625"/>
            <a:chExt cx="8785225" cy="215444"/>
          </a:xfrm>
        </p:grpSpPr>
        <p:sp>
          <p:nvSpPr>
            <p:cNvPr id="298" name="Google Shape;298;p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9" name="Google Shape;299;p1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④ Ai đồng tình với ý nghĩa mà bạn đã tạo ra và ai sẽ mua “ý nghĩa” đó?</a:t>
              </a:r>
              <a:endParaRPr/>
            </a:p>
          </p:txBody>
        </p:sp>
      </p:grpSp>
      <p:sp>
        <p:nvSpPr>
          <p:cNvPr id="300" name="Google Shape;300;p13"/>
          <p:cNvSpPr/>
          <p:nvPr/>
        </p:nvSpPr>
        <p:spPr>
          <a:xfrm>
            <a:off x="711200" y="2233473"/>
            <a:ext cx="8632825"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hiểu rõ ý nghĩa mà bạn đã tạo ra trong mục 3 bên trên, và ý nghĩa đó nên được thể hiện rõ ràng với người sẽ mua sản phẩm của bạn. Dù chỉ có 1 trên 20 người phản hồi lại thì dịch vụ IoT của bạn có khả năng thành công.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quan trọng nhất trong ý tưởng dịch vụ IoT là “Ai cần dữ liệu đã thu thập?” Ở giai đoạn lập kế hoạch dịch vụ IoT, cần cân nhắc về bên thứ ba nhận và sử dụng dữ liệu đã thu thập để tiếp thị và lập kế hoạch chiến lược.</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t>
            </a:r>
            <a:r>
              <a:rPr lang="en-US" sz="1300">
                <a:solidFill>
                  <a:srgbClr val="FF0000"/>
                </a:solidFill>
                <a:latin typeface="Arial"/>
                <a:ea typeface="Arial"/>
                <a:cs typeface="Arial"/>
                <a:sym typeface="Arial"/>
              </a:rPr>
              <a:t>→ Nên làm rõ người dùng IoT (đối tượng đại diện).</a:t>
            </a:r>
            <a:endParaRPr/>
          </a:p>
        </p:txBody>
      </p:sp>
      <p:grpSp>
        <p:nvGrpSpPr>
          <p:cNvPr id="301" name="Google Shape;301;p13"/>
          <p:cNvGrpSpPr/>
          <p:nvPr/>
        </p:nvGrpSpPr>
        <p:grpSpPr>
          <a:xfrm>
            <a:off x="416127" y="447433"/>
            <a:ext cx="9051873" cy="276999"/>
            <a:chOff x="416127" y="447433"/>
            <a:chExt cx="9051873" cy="276999"/>
          </a:xfrm>
        </p:grpSpPr>
        <p:sp>
          <p:nvSpPr>
            <p:cNvPr id="302" name="Google Shape;302;p13"/>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Ai đồng tình với ý nghĩa mà bạn đã tạo ra và ai sẽ mua “ý nghĩa” đó?</a:t>
              </a:r>
              <a:endParaRPr/>
            </a:p>
          </p:txBody>
        </p:sp>
        <p:sp>
          <p:nvSpPr>
            <p:cNvPr id="303" name="Google Shape;303;p1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304" name="Google Shape;304;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Ý tưởng lên kế hoạch dịch vụ IoT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Lập kế hoạch dịch vụ và thiết kế</a:t>
            </a:r>
            <a:endParaRPr b="1" sz="3600">
              <a:solidFill>
                <a:schemeClr val="dk1"/>
              </a:solidFill>
              <a:latin typeface="Arial"/>
              <a:ea typeface="Arial"/>
              <a:cs typeface="Arial"/>
              <a:sym typeface="Arial"/>
            </a:endParaRPr>
          </a:p>
        </p:txBody>
      </p:sp>
      <p:sp>
        <p:nvSpPr>
          <p:cNvPr id="311" name="Google Shape;311;p14"/>
          <p:cNvSpPr/>
          <p:nvPr/>
        </p:nvSpPr>
        <p:spPr>
          <a:xfrm>
            <a:off x="990000" y="2420815"/>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2.</a:t>
            </a:r>
            <a:endParaRPr/>
          </a:p>
        </p:txBody>
      </p:sp>
      <p:grpSp>
        <p:nvGrpSpPr>
          <p:cNvPr id="312" name="Google Shape;312;p14"/>
          <p:cNvGrpSpPr/>
          <p:nvPr/>
        </p:nvGrpSpPr>
        <p:grpSpPr>
          <a:xfrm>
            <a:off x="1051644" y="3971927"/>
            <a:ext cx="7200816" cy="1493136"/>
            <a:chOff x="1051644" y="3971927"/>
            <a:chExt cx="7200816" cy="1493136"/>
          </a:xfrm>
        </p:grpSpPr>
        <p:grpSp>
          <p:nvGrpSpPr>
            <p:cNvPr id="313" name="Google Shape;313;p14"/>
            <p:cNvGrpSpPr/>
            <p:nvPr/>
          </p:nvGrpSpPr>
          <p:grpSpPr>
            <a:xfrm>
              <a:off x="1051644" y="3971927"/>
              <a:ext cx="5702300" cy="278172"/>
              <a:chOff x="1051644" y="3971927"/>
              <a:chExt cx="5702300" cy="278172"/>
            </a:xfrm>
          </p:grpSpPr>
          <p:sp>
            <p:nvSpPr>
              <p:cNvPr id="314" name="Google Shape;314;p14"/>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2.1. Tổng quan về lập kế hoạch dịch vụ</a:t>
                </a:r>
                <a:endParaRPr/>
              </a:p>
            </p:txBody>
          </p:sp>
          <p:sp>
            <p:nvSpPr>
              <p:cNvPr id="315" name="Google Shape;315;p14"/>
              <p:cNvSpPr/>
              <p:nvPr/>
            </p:nvSpPr>
            <p:spPr>
              <a:xfrm>
                <a:off x="1051644" y="397192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16" name="Google Shape;316;p14"/>
            <p:cNvGrpSpPr/>
            <p:nvPr/>
          </p:nvGrpSpPr>
          <p:grpSpPr>
            <a:xfrm>
              <a:off x="1051644" y="4376915"/>
              <a:ext cx="6766476" cy="278172"/>
              <a:chOff x="1051644" y="4401761"/>
              <a:chExt cx="6766476" cy="278172"/>
            </a:xfrm>
          </p:grpSpPr>
          <p:sp>
            <p:nvSpPr>
              <p:cNvPr id="317" name="Google Shape;317;p14"/>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Cân nhắc khi phát triển Sản phẩm và Dịch vụ</a:t>
                </a:r>
                <a:endParaRPr/>
              </a:p>
            </p:txBody>
          </p:sp>
          <p:sp>
            <p:nvSpPr>
              <p:cNvPr id="318" name="Google Shape;318;p14"/>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19" name="Google Shape;319;p14"/>
            <p:cNvGrpSpPr/>
            <p:nvPr/>
          </p:nvGrpSpPr>
          <p:grpSpPr>
            <a:xfrm>
              <a:off x="1051644" y="4781903"/>
              <a:ext cx="6903636" cy="278172"/>
              <a:chOff x="1051644" y="4401761"/>
              <a:chExt cx="6903636" cy="278172"/>
            </a:xfrm>
          </p:grpSpPr>
          <p:sp>
            <p:nvSpPr>
              <p:cNvPr id="320" name="Google Shape;320;p14"/>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2.3. Phát triển sản phẩm mới</a:t>
                </a:r>
                <a:endParaRPr sz="1800">
                  <a:solidFill>
                    <a:srgbClr val="A5A5A5"/>
                  </a:solidFill>
                  <a:latin typeface="Arial"/>
                  <a:ea typeface="Arial"/>
                  <a:cs typeface="Arial"/>
                  <a:sym typeface="Arial"/>
                </a:endParaRPr>
              </a:p>
            </p:txBody>
          </p:sp>
          <p:sp>
            <p:nvSpPr>
              <p:cNvPr id="321" name="Google Shape;321;p14"/>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22" name="Google Shape;322;p14"/>
            <p:cNvGrpSpPr/>
            <p:nvPr/>
          </p:nvGrpSpPr>
          <p:grpSpPr>
            <a:xfrm>
              <a:off x="1051644" y="5186891"/>
              <a:ext cx="7200816" cy="278172"/>
              <a:chOff x="1051644" y="4401761"/>
              <a:chExt cx="7200816" cy="278172"/>
            </a:xfrm>
          </p:grpSpPr>
          <p:sp>
            <p:nvSpPr>
              <p:cNvPr id="323" name="Google Shape;323;p14"/>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2.4. Các biện pháp bảo mật IoT và bảo mật dịch vụ</a:t>
                </a:r>
                <a:endParaRPr/>
              </a:p>
            </p:txBody>
          </p:sp>
          <p:sp>
            <p:nvSpPr>
              <p:cNvPr id="324" name="Google Shape;324;p14"/>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5"/>
          <p:cNvSpPr/>
          <p:nvPr/>
        </p:nvSpPr>
        <p:spPr>
          <a:xfrm>
            <a:off x="711200" y="4857580"/>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Cải thiện khả năng truy cập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Ngăn lỗi xảy ra.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Sẵn sàng trước các mối đe dọa về bảo mật và gián đoạn hoạt động trong khi không sử dụng.</a:t>
            </a:r>
            <a:endParaRPr/>
          </a:p>
        </p:txBody>
      </p:sp>
      <p:grpSp>
        <p:nvGrpSpPr>
          <p:cNvPr id="330" name="Google Shape;330;p15"/>
          <p:cNvGrpSpPr/>
          <p:nvPr/>
        </p:nvGrpSpPr>
        <p:grpSpPr>
          <a:xfrm>
            <a:off x="699053" y="2091317"/>
            <a:ext cx="8634090" cy="2553401"/>
            <a:chOff x="699053" y="2236097"/>
            <a:chExt cx="8634090" cy="2553401"/>
          </a:xfrm>
        </p:grpSpPr>
        <p:sp>
          <p:nvSpPr>
            <p:cNvPr id="331" name="Google Shape;331;p15"/>
            <p:cNvSpPr/>
            <p:nvPr/>
          </p:nvSpPr>
          <p:spPr>
            <a:xfrm>
              <a:off x="2337421" y="4377986"/>
              <a:ext cx="4010113" cy="191886"/>
            </a:xfrm>
            <a:prstGeom prst="rect">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600">
                <a:solidFill>
                  <a:srgbClr val="F2F2F2"/>
                </a:solidFill>
                <a:latin typeface="Arial"/>
                <a:ea typeface="Arial"/>
                <a:cs typeface="Arial"/>
                <a:sym typeface="Arial"/>
              </a:endParaRPr>
            </a:p>
          </p:txBody>
        </p:sp>
        <p:sp>
          <p:nvSpPr>
            <p:cNvPr id="332" name="Google Shape;332;p15"/>
            <p:cNvSpPr/>
            <p:nvPr/>
          </p:nvSpPr>
          <p:spPr>
            <a:xfrm>
              <a:off x="699054" y="2236097"/>
              <a:ext cx="1155726" cy="416057"/>
            </a:xfrm>
            <a:custGeom>
              <a:rect b="b" l="l" r="r" t="t"/>
              <a:pathLst>
                <a:path extrusionOk="0" h="384175" w="1500505">
                  <a:moveTo>
                    <a:pt x="1308163" y="0"/>
                  </a:moveTo>
                  <a:lnTo>
                    <a:pt x="192087" y="0"/>
                  </a:lnTo>
                  <a:lnTo>
                    <a:pt x="176333" y="636"/>
                  </a:lnTo>
                  <a:lnTo>
                    <a:pt x="131374" y="9790"/>
                  </a:lnTo>
                  <a:lnTo>
                    <a:pt x="90905" y="28771"/>
                  </a:lnTo>
                  <a:lnTo>
                    <a:pt x="56262" y="56245"/>
                  </a:lnTo>
                  <a:lnTo>
                    <a:pt x="28780" y="90877"/>
                  </a:lnTo>
                  <a:lnTo>
                    <a:pt x="9793" y="131332"/>
                  </a:lnTo>
                  <a:lnTo>
                    <a:pt x="636" y="176275"/>
                  </a:lnTo>
                  <a:lnTo>
                    <a:pt x="0" y="192024"/>
                  </a:lnTo>
                  <a:lnTo>
                    <a:pt x="636" y="207772"/>
                  </a:lnTo>
                  <a:lnTo>
                    <a:pt x="9793" y="252728"/>
                  </a:lnTo>
                  <a:lnTo>
                    <a:pt x="28780" y="293206"/>
                  </a:lnTo>
                  <a:lnTo>
                    <a:pt x="56262" y="327866"/>
                  </a:lnTo>
                  <a:lnTo>
                    <a:pt x="90905" y="355367"/>
                  </a:lnTo>
                  <a:lnTo>
                    <a:pt x="131374" y="374371"/>
                  </a:lnTo>
                  <a:lnTo>
                    <a:pt x="176333" y="383537"/>
                  </a:lnTo>
                  <a:lnTo>
                    <a:pt x="192087" y="384175"/>
                  </a:lnTo>
                  <a:lnTo>
                    <a:pt x="1308036" y="384175"/>
                  </a:lnTo>
                  <a:lnTo>
                    <a:pt x="1354228" y="378586"/>
                  </a:lnTo>
                  <a:lnTo>
                    <a:pt x="1396362" y="362712"/>
                  </a:lnTo>
                  <a:lnTo>
                    <a:pt x="1433106" y="337895"/>
                  </a:lnTo>
                  <a:lnTo>
                    <a:pt x="1463127" y="305472"/>
                  </a:lnTo>
                  <a:lnTo>
                    <a:pt x="1485094" y="266785"/>
                  </a:lnTo>
                  <a:lnTo>
                    <a:pt x="1497673" y="223173"/>
                  </a:lnTo>
                  <a:lnTo>
                    <a:pt x="1500187" y="192024"/>
                  </a:lnTo>
                  <a:lnTo>
                    <a:pt x="1499550" y="176275"/>
                  </a:lnTo>
                  <a:lnTo>
                    <a:pt x="1490397" y="131332"/>
                  </a:lnTo>
                  <a:lnTo>
                    <a:pt x="1471416" y="90877"/>
                  </a:lnTo>
                  <a:lnTo>
                    <a:pt x="1443942" y="56245"/>
                  </a:lnTo>
                  <a:lnTo>
                    <a:pt x="1409310" y="28771"/>
                  </a:lnTo>
                  <a:lnTo>
                    <a:pt x="1368855" y="9790"/>
                  </a:lnTo>
                  <a:lnTo>
                    <a:pt x="1323911" y="636"/>
                  </a:lnTo>
                  <a:lnTo>
                    <a:pt x="1308163" y="0"/>
                  </a:lnTo>
                  <a:close/>
                </a:path>
              </a:pathLst>
            </a:custGeom>
            <a:solidFill>
              <a:srgbClr val="BFBFB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Trước đây</a:t>
              </a:r>
              <a:endParaRPr sz="1600">
                <a:solidFill>
                  <a:srgbClr val="262626"/>
                </a:solidFill>
                <a:latin typeface="Arial"/>
                <a:ea typeface="Arial"/>
                <a:cs typeface="Arial"/>
                <a:sym typeface="Arial"/>
              </a:endParaRPr>
            </a:p>
          </p:txBody>
        </p:sp>
        <p:sp>
          <p:nvSpPr>
            <p:cNvPr id="333" name="Google Shape;333;p15"/>
            <p:cNvSpPr/>
            <p:nvPr/>
          </p:nvSpPr>
          <p:spPr>
            <a:xfrm>
              <a:off x="1949610" y="2236097"/>
              <a:ext cx="7383533" cy="1273920"/>
            </a:xfrm>
            <a:prstGeom prst="rect">
              <a:avLst/>
            </a:prstGeom>
            <a:noFill/>
            <a:ln cap="flat" cmpd="sng" w="12700">
              <a:solidFill>
                <a:srgbClr val="BFBFBF"/>
              </a:solidFill>
              <a:prstDash val="solid"/>
              <a:miter lim="800000"/>
              <a:headEnd len="sm" w="sm" type="none"/>
              <a:tailEnd len="sm" w="sm" type="none"/>
            </a:ln>
          </p:spPr>
          <p:txBody>
            <a:bodyPr anchorCtr="0" anchor="t" bIns="72000" lIns="0" spcFirstLastPara="1" rIns="144000" wrap="square" tIns="72000">
              <a:spAutoFit/>
            </a:bodyPr>
            <a:lstStyle/>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Được sử dụng trong các hệ thống điều khiển công nghiệp cho các lĩnh vực sản xuất, vận chuyển và tiện ích.</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Không giống như CNTT, công nghệ kiểm soát hoạt động trong công nghiệp không được kết nối mạng.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Các công cụ giám sát hoặc điều chỉnh thiết bị vật lý là máy móc cơ khí và các công cụ có hệ thống điều khiển kỹ thuật số sử dụng các giao thức độc quyền khép kín.</a:t>
              </a:r>
              <a:endParaRPr/>
            </a:p>
          </p:txBody>
        </p:sp>
        <p:sp>
          <p:nvSpPr>
            <p:cNvPr id="334" name="Google Shape;334;p15"/>
            <p:cNvSpPr/>
            <p:nvPr/>
          </p:nvSpPr>
          <p:spPr>
            <a:xfrm>
              <a:off x="699053" y="3566470"/>
              <a:ext cx="1155726" cy="416057"/>
            </a:xfrm>
            <a:custGeom>
              <a:rect b="b" l="l" r="r" t="t"/>
              <a:pathLst>
                <a:path extrusionOk="0" h="384175" w="1500505">
                  <a:moveTo>
                    <a:pt x="1308163" y="0"/>
                  </a:moveTo>
                  <a:lnTo>
                    <a:pt x="192087" y="0"/>
                  </a:lnTo>
                  <a:lnTo>
                    <a:pt x="176333" y="636"/>
                  </a:lnTo>
                  <a:lnTo>
                    <a:pt x="131374" y="9790"/>
                  </a:lnTo>
                  <a:lnTo>
                    <a:pt x="90905" y="28771"/>
                  </a:lnTo>
                  <a:lnTo>
                    <a:pt x="56262" y="56245"/>
                  </a:lnTo>
                  <a:lnTo>
                    <a:pt x="28780" y="90877"/>
                  </a:lnTo>
                  <a:lnTo>
                    <a:pt x="9793" y="131332"/>
                  </a:lnTo>
                  <a:lnTo>
                    <a:pt x="636" y="176275"/>
                  </a:lnTo>
                  <a:lnTo>
                    <a:pt x="0" y="192024"/>
                  </a:lnTo>
                  <a:lnTo>
                    <a:pt x="636" y="207772"/>
                  </a:lnTo>
                  <a:lnTo>
                    <a:pt x="9793" y="252728"/>
                  </a:lnTo>
                  <a:lnTo>
                    <a:pt x="28780" y="293206"/>
                  </a:lnTo>
                  <a:lnTo>
                    <a:pt x="56262" y="327866"/>
                  </a:lnTo>
                  <a:lnTo>
                    <a:pt x="90905" y="355367"/>
                  </a:lnTo>
                  <a:lnTo>
                    <a:pt x="131374" y="374371"/>
                  </a:lnTo>
                  <a:lnTo>
                    <a:pt x="176333" y="383537"/>
                  </a:lnTo>
                  <a:lnTo>
                    <a:pt x="192087" y="384175"/>
                  </a:lnTo>
                  <a:lnTo>
                    <a:pt x="1308036" y="384175"/>
                  </a:lnTo>
                  <a:lnTo>
                    <a:pt x="1354228" y="378586"/>
                  </a:lnTo>
                  <a:lnTo>
                    <a:pt x="1396362" y="362712"/>
                  </a:lnTo>
                  <a:lnTo>
                    <a:pt x="1433106" y="337895"/>
                  </a:lnTo>
                  <a:lnTo>
                    <a:pt x="1463127" y="305472"/>
                  </a:lnTo>
                  <a:lnTo>
                    <a:pt x="1485094" y="266785"/>
                  </a:lnTo>
                  <a:lnTo>
                    <a:pt x="1497673" y="223173"/>
                  </a:lnTo>
                  <a:lnTo>
                    <a:pt x="1500187" y="192024"/>
                  </a:lnTo>
                  <a:lnTo>
                    <a:pt x="1499550" y="176275"/>
                  </a:lnTo>
                  <a:lnTo>
                    <a:pt x="1490397" y="131332"/>
                  </a:lnTo>
                  <a:lnTo>
                    <a:pt x="1471416" y="90877"/>
                  </a:lnTo>
                  <a:lnTo>
                    <a:pt x="1443942" y="56245"/>
                  </a:lnTo>
                  <a:lnTo>
                    <a:pt x="1409310" y="28771"/>
                  </a:lnTo>
                  <a:lnTo>
                    <a:pt x="1368855" y="9790"/>
                  </a:lnTo>
                  <a:lnTo>
                    <a:pt x="1323911" y="636"/>
                  </a:lnTo>
                  <a:lnTo>
                    <a:pt x="1308163" y="0"/>
                  </a:lnTo>
                  <a:close/>
                </a:path>
              </a:pathLst>
            </a:cu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F2F2F2"/>
                  </a:solidFill>
                  <a:latin typeface="Arial"/>
                  <a:ea typeface="Arial"/>
                  <a:cs typeface="Arial"/>
                  <a:sym typeface="Arial"/>
                </a:rPr>
                <a:t>Hiện tại</a:t>
              </a:r>
              <a:endParaRPr sz="1600">
                <a:solidFill>
                  <a:srgbClr val="F2F2F2"/>
                </a:solidFill>
                <a:latin typeface="Arial"/>
                <a:ea typeface="Arial"/>
                <a:cs typeface="Arial"/>
                <a:sym typeface="Arial"/>
              </a:endParaRPr>
            </a:p>
          </p:txBody>
        </p:sp>
        <p:sp>
          <p:nvSpPr>
            <p:cNvPr id="335" name="Google Shape;335;p15"/>
            <p:cNvSpPr/>
            <p:nvPr/>
          </p:nvSpPr>
          <p:spPr>
            <a:xfrm>
              <a:off x="1949611" y="3566470"/>
              <a:ext cx="7383532" cy="1223028"/>
            </a:xfrm>
            <a:prstGeom prst="rect">
              <a:avLst/>
            </a:prstGeom>
            <a:noFill/>
            <a:ln cap="flat" cmpd="sng" w="12700">
              <a:solidFill>
                <a:srgbClr val="000099"/>
              </a:solidFill>
              <a:prstDash val="solid"/>
              <a:miter lim="800000"/>
              <a:headEnd len="sm" w="sm" type="none"/>
              <a:tailEnd len="sm" w="sm" type="none"/>
            </a:ln>
          </p:spPr>
          <p:txBody>
            <a:bodyPr anchorCtr="0" anchor="t" bIns="46800" lIns="90000" spcFirstLastPara="1" rIns="90000" wrap="square" tIns="46800">
              <a:spAutoFit/>
            </a:bodyPr>
            <a:lstStyle/>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Các thiết bị vật lý đã phát triển theo hướng “thông minh”.  Hội tụ CNTT/CNVH ngày càng tăng.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Điều khiển từ xa hệ thống giám sát và các thiết bị vật lý thông qua kết nối không dây.</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Cải tiến trong giao tiếp giữa máy móc (M2M) và học máy</a:t>
              </a:r>
              <a:br>
                <a:rPr b="0" i="0" lang="en-US" sz="1200" u="none" cap="none" strike="noStrike">
                  <a:solidFill>
                    <a:srgbClr val="262626"/>
                  </a:solidFill>
                  <a:latin typeface="Arial"/>
                  <a:ea typeface="Arial"/>
                  <a:cs typeface="Arial"/>
                  <a:sym typeface="Arial"/>
                </a:rPr>
              </a:br>
              <a:r>
                <a:rPr b="0" i="0" lang="en-US" sz="1200" u="none" cap="none" strike="noStrike">
                  <a:solidFill>
                    <a:schemeClr val="lt1"/>
                  </a:solidFill>
                  <a:latin typeface="Arial"/>
                  <a:ea typeface="Arial"/>
                  <a:cs typeface="Arial"/>
                  <a:sym typeface="Arial"/>
                </a:rPr>
                <a:t>🡪 Phân tích dữ liệu được tạo ra bởi các thiết bị vật lý trong </a:t>
              </a:r>
              <a:r>
                <a:rPr b="0" i="0" lang="en-US" sz="1200" u="none" cap="none" strike="noStrike">
                  <a:solidFill>
                    <a:srgbClr val="262626"/>
                  </a:solidFill>
                  <a:latin typeface="Arial"/>
                  <a:ea typeface="Arial"/>
                  <a:cs typeface="Arial"/>
                  <a:sym typeface="Arial"/>
                </a:rPr>
                <a:t>thời gian thực để thúc đẩy tính tự chủ, tránh tình trạng bảo trì và cải thiện thời gian thao tác.</a:t>
              </a:r>
              <a:endParaRPr/>
            </a:p>
          </p:txBody>
        </p:sp>
      </p:grpSp>
      <p:grpSp>
        <p:nvGrpSpPr>
          <p:cNvPr id="336" name="Google Shape;336;p15"/>
          <p:cNvGrpSpPr/>
          <p:nvPr/>
        </p:nvGrpSpPr>
        <p:grpSpPr>
          <a:xfrm>
            <a:off x="416127" y="447433"/>
            <a:ext cx="9051873" cy="276999"/>
            <a:chOff x="416127" y="447433"/>
            <a:chExt cx="9051873" cy="276999"/>
          </a:xfrm>
        </p:grpSpPr>
        <p:sp>
          <p:nvSpPr>
            <p:cNvPr id="337" name="Google Shape;337;p15"/>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Tổng quan về lập kế hoạch dịch vụ</a:t>
              </a:r>
              <a:endParaRPr/>
            </a:p>
          </p:txBody>
        </p:sp>
        <p:sp>
          <p:nvSpPr>
            <p:cNvPr id="338" name="Google Shape;338;p1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339" name="Google Shape;339;p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IoT = IT (công nghệ thông tin) + OT (công nghệ vận hành)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16"/>
          <p:cNvGrpSpPr/>
          <p:nvPr/>
        </p:nvGrpSpPr>
        <p:grpSpPr>
          <a:xfrm>
            <a:off x="630693" y="2073911"/>
            <a:ext cx="8905192" cy="3892550"/>
            <a:chOff x="592177" y="1290257"/>
            <a:chExt cx="8683279" cy="4555067"/>
          </a:xfrm>
        </p:grpSpPr>
        <p:sp>
          <p:nvSpPr>
            <p:cNvPr id="345" name="Google Shape;345;p16"/>
            <p:cNvSpPr/>
            <p:nvPr/>
          </p:nvSpPr>
          <p:spPr>
            <a:xfrm>
              <a:off x="661970" y="1577780"/>
              <a:ext cx="2502555" cy="491451"/>
            </a:xfrm>
            <a:prstGeom prst="roundRect">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Công nghệ thông tin</a:t>
              </a:r>
              <a:endParaRPr sz="1600">
                <a:solidFill>
                  <a:srgbClr val="FFFFFF"/>
                </a:solidFill>
                <a:latin typeface="Arial"/>
                <a:ea typeface="Arial"/>
                <a:cs typeface="Arial"/>
                <a:sym typeface="Arial"/>
              </a:endParaRPr>
            </a:p>
          </p:txBody>
        </p:sp>
        <p:sp>
          <p:nvSpPr>
            <p:cNvPr id="346" name="Google Shape;346;p16"/>
            <p:cNvSpPr/>
            <p:nvPr/>
          </p:nvSpPr>
          <p:spPr>
            <a:xfrm>
              <a:off x="6565999" y="1577780"/>
              <a:ext cx="2502555" cy="491451"/>
            </a:xfrm>
            <a:prstGeom prst="roundRect">
              <a:avLst>
                <a:gd fmla="val 50000" name="adj"/>
              </a:avLst>
            </a:prstGeom>
            <a:solidFill>
              <a:srgbClr val="0033CC"/>
            </a:solidFill>
            <a:ln cap="flat" cmpd="sng" w="285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Công nghệ vận hành</a:t>
              </a:r>
              <a:endParaRPr sz="1600">
                <a:solidFill>
                  <a:srgbClr val="FFFFFF"/>
                </a:solidFill>
                <a:latin typeface="Arial"/>
                <a:ea typeface="Arial"/>
                <a:cs typeface="Arial"/>
                <a:sym typeface="Arial"/>
              </a:endParaRPr>
            </a:p>
          </p:txBody>
        </p:sp>
        <p:sp>
          <p:nvSpPr>
            <p:cNvPr id="347" name="Google Shape;347;p16"/>
            <p:cNvSpPr/>
            <p:nvPr/>
          </p:nvSpPr>
          <p:spPr>
            <a:xfrm>
              <a:off x="3830330" y="2718488"/>
              <a:ext cx="2155354" cy="183681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600">
                  <a:solidFill>
                    <a:srgbClr val="262626"/>
                  </a:solidFill>
                  <a:latin typeface="Arial"/>
                  <a:ea typeface="Arial"/>
                  <a:cs typeface="Arial"/>
                  <a:sym typeface="Arial"/>
                </a:rPr>
                <a:t>Ngữ cảnh</a:t>
              </a:r>
              <a:endParaRPr sz="1600">
                <a:solidFill>
                  <a:srgbClr val="262626"/>
                </a:solidFill>
                <a:latin typeface="Arial"/>
                <a:ea typeface="Arial"/>
                <a:cs typeface="Arial"/>
                <a:sym typeface="Arial"/>
              </a:endParaRPr>
            </a:p>
            <a:p>
              <a:pPr indent="0" lvl="0" marL="0" marR="0" rtl="0" algn="ctr">
                <a:lnSpc>
                  <a:spcPct val="150000"/>
                </a:lnSpc>
                <a:spcBef>
                  <a:spcPts val="0"/>
                </a:spcBef>
                <a:spcAft>
                  <a:spcPts val="0"/>
                </a:spcAft>
                <a:buNone/>
              </a:pPr>
              <a:r>
                <a:rPr lang="en-US" sz="1600">
                  <a:solidFill>
                    <a:srgbClr val="262626"/>
                  </a:solidFill>
                  <a:latin typeface="Arial"/>
                  <a:ea typeface="Arial"/>
                  <a:cs typeface="Arial"/>
                  <a:sym typeface="Arial"/>
                </a:rPr>
                <a:t>Trực quan hóa</a:t>
              </a:r>
              <a:endParaRPr sz="1600">
                <a:solidFill>
                  <a:srgbClr val="262626"/>
                </a:solidFill>
                <a:latin typeface="Arial"/>
                <a:ea typeface="Arial"/>
                <a:cs typeface="Arial"/>
                <a:sym typeface="Arial"/>
              </a:endParaRPr>
            </a:p>
            <a:p>
              <a:pPr indent="0" lvl="0" marL="0" marR="0" rtl="0" algn="ctr">
                <a:lnSpc>
                  <a:spcPct val="150000"/>
                </a:lnSpc>
                <a:spcBef>
                  <a:spcPts val="0"/>
                </a:spcBef>
                <a:spcAft>
                  <a:spcPts val="0"/>
                </a:spcAft>
                <a:buNone/>
              </a:pPr>
              <a:r>
                <a:rPr lang="en-US" sz="1600">
                  <a:solidFill>
                    <a:srgbClr val="262626"/>
                  </a:solidFill>
                  <a:latin typeface="Arial"/>
                  <a:ea typeface="Arial"/>
                  <a:cs typeface="Arial"/>
                  <a:sym typeface="Arial"/>
                </a:rPr>
                <a:t>Dự đoán</a:t>
              </a:r>
              <a:endParaRPr sz="1600">
                <a:solidFill>
                  <a:srgbClr val="262626"/>
                </a:solidFill>
                <a:latin typeface="Arial"/>
                <a:ea typeface="Arial"/>
                <a:cs typeface="Arial"/>
                <a:sym typeface="Arial"/>
              </a:endParaRPr>
            </a:p>
            <a:p>
              <a:pPr indent="0" lvl="0" marL="0" marR="0" rtl="0" algn="ctr">
                <a:lnSpc>
                  <a:spcPct val="150000"/>
                </a:lnSpc>
                <a:spcBef>
                  <a:spcPts val="0"/>
                </a:spcBef>
                <a:spcAft>
                  <a:spcPts val="0"/>
                </a:spcAft>
                <a:buNone/>
              </a:pPr>
              <a:r>
                <a:rPr lang="en-US" sz="1600">
                  <a:solidFill>
                    <a:srgbClr val="262626"/>
                  </a:solidFill>
                  <a:latin typeface="Arial"/>
                  <a:ea typeface="Arial"/>
                  <a:cs typeface="Arial"/>
                  <a:sym typeface="Arial"/>
                </a:rPr>
                <a:t>Giám sát</a:t>
              </a:r>
              <a:endParaRPr sz="1600">
                <a:solidFill>
                  <a:srgbClr val="262626"/>
                </a:solidFill>
                <a:latin typeface="Arial"/>
                <a:ea typeface="Arial"/>
                <a:cs typeface="Arial"/>
                <a:sym typeface="Arial"/>
              </a:endParaRPr>
            </a:p>
          </p:txBody>
        </p:sp>
        <p:sp>
          <p:nvSpPr>
            <p:cNvPr id="348" name="Google Shape;348;p16"/>
            <p:cNvSpPr/>
            <p:nvPr/>
          </p:nvSpPr>
          <p:spPr>
            <a:xfrm>
              <a:off x="2200213" y="2270512"/>
              <a:ext cx="1478422" cy="574401"/>
            </a:xfrm>
            <a:prstGeom prst="rightArrow">
              <a:avLst>
                <a:gd fmla="val 58184" name="adj1"/>
                <a:gd fmla="val 55115"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Chi phí</a:t>
              </a:r>
              <a:endParaRPr sz="1400">
                <a:solidFill>
                  <a:srgbClr val="FFFFFF"/>
                </a:solidFill>
                <a:latin typeface="Arial"/>
                <a:ea typeface="Arial"/>
                <a:cs typeface="Arial"/>
                <a:sym typeface="Arial"/>
              </a:endParaRPr>
            </a:p>
          </p:txBody>
        </p:sp>
        <p:sp>
          <p:nvSpPr>
            <p:cNvPr id="349" name="Google Shape;349;p16"/>
            <p:cNvSpPr/>
            <p:nvPr/>
          </p:nvSpPr>
          <p:spPr>
            <a:xfrm>
              <a:off x="2200213" y="2897721"/>
              <a:ext cx="1478422" cy="574401"/>
            </a:xfrm>
            <a:prstGeom prst="rightArrow">
              <a:avLst>
                <a:gd fmla="val 58184" name="adj1"/>
                <a:gd fmla="val 55115"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Thứ tự</a:t>
              </a:r>
              <a:endParaRPr sz="1400">
                <a:solidFill>
                  <a:srgbClr val="FFFFFF"/>
                </a:solidFill>
                <a:latin typeface="Arial"/>
                <a:ea typeface="Arial"/>
                <a:cs typeface="Arial"/>
                <a:sym typeface="Arial"/>
              </a:endParaRPr>
            </a:p>
          </p:txBody>
        </p:sp>
        <p:sp>
          <p:nvSpPr>
            <p:cNvPr id="350" name="Google Shape;350;p16"/>
            <p:cNvSpPr/>
            <p:nvPr/>
          </p:nvSpPr>
          <p:spPr>
            <a:xfrm>
              <a:off x="2200213" y="3581829"/>
              <a:ext cx="1478422" cy="574401"/>
            </a:xfrm>
            <a:prstGeom prst="rightArrow">
              <a:avLst>
                <a:gd fmla="val 58184" name="adj1"/>
                <a:gd fmla="val 55115"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Hạn chế</a:t>
              </a:r>
              <a:endParaRPr sz="1400">
                <a:solidFill>
                  <a:srgbClr val="FFFFFF"/>
                </a:solidFill>
                <a:latin typeface="Arial"/>
                <a:ea typeface="Arial"/>
                <a:cs typeface="Arial"/>
                <a:sym typeface="Arial"/>
              </a:endParaRPr>
            </a:p>
          </p:txBody>
        </p:sp>
        <p:sp>
          <p:nvSpPr>
            <p:cNvPr id="351" name="Google Shape;351;p16"/>
            <p:cNvSpPr/>
            <p:nvPr/>
          </p:nvSpPr>
          <p:spPr>
            <a:xfrm>
              <a:off x="2200213" y="4216675"/>
              <a:ext cx="1478422" cy="574401"/>
            </a:xfrm>
            <a:prstGeom prst="rightArrow">
              <a:avLst>
                <a:gd fmla="val 58184" name="adj1"/>
                <a:gd fmla="val 55115"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Thông số kỹ thuật</a:t>
              </a:r>
              <a:endParaRPr sz="1100">
                <a:solidFill>
                  <a:srgbClr val="FFFFFF"/>
                </a:solidFill>
                <a:latin typeface="Arial"/>
                <a:ea typeface="Arial"/>
                <a:cs typeface="Arial"/>
                <a:sym typeface="Arial"/>
              </a:endParaRPr>
            </a:p>
          </p:txBody>
        </p:sp>
        <p:sp>
          <p:nvSpPr>
            <p:cNvPr id="352" name="Google Shape;352;p16"/>
            <p:cNvSpPr/>
            <p:nvPr/>
          </p:nvSpPr>
          <p:spPr>
            <a:xfrm flipH="1">
              <a:off x="6025882" y="2270512"/>
              <a:ext cx="1478421" cy="574401"/>
            </a:xfrm>
            <a:prstGeom prst="rightArrow">
              <a:avLst>
                <a:gd fmla="val 58184" name="adj1"/>
                <a:gd fmla="val 55115" name="adj2"/>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Tình trạng</a:t>
              </a:r>
              <a:endParaRPr sz="1400">
                <a:solidFill>
                  <a:srgbClr val="FFFFFF"/>
                </a:solidFill>
                <a:latin typeface="Arial"/>
                <a:ea typeface="Arial"/>
                <a:cs typeface="Arial"/>
                <a:sym typeface="Arial"/>
              </a:endParaRPr>
            </a:p>
          </p:txBody>
        </p:sp>
        <p:sp>
          <p:nvSpPr>
            <p:cNvPr id="353" name="Google Shape;353;p16"/>
            <p:cNvSpPr/>
            <p:nvPr/>
          </p:nvSpPr>
          <p:spPr>
            <a:xfrm flipH="1">
              <a:off x="6025882" y="2897721"/>
              <a:ext cx="1478421" cy="574401"/>
            </a:xfrm>
            <a:prstGeom prst="rightArrow">
              <a:avLst>
                <a:gd fmla="val 58184" name="adj1"/>
                <a:gd fmla="val 55115" name="adj2"/>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Vị trí</a:t>
              </a:r>
              <a:endParaRPr sz="1400">
                <a:solidFill>
                  <a:srgbClr val="FFFFFF"/>
                </a:solidFill>
                <a:latin typeface="Arial"/>
                <a:ea typeface="Arial"/>
                <a:cs typeface="Arial"/>
                <a:sym typeface="Arial"/>
              </a:endParaRPr>
            </a:p>
          </p:txBody>
        </p:sp>
        <p:sp>
          <p:nvSpPr>
            <p:cNvPr id="354" name="Google Shape;354;p16"/>
            <p:cNvSpPr/>
            <p:nvPr/>
          </p:nvSpPr>
          <p:spPr>
            <a:xfrm flipH="1">
              <a:off x="6025882" y="3581829"/>
              <a:ext cx="1478421" cy="574401"/>
            </a:xfrm>
            <a:prstGeom prst="rightArrow">
              <a:avLst>
                <a:gd fmla="val 58184" name="adj1"/>
                <a:gd fmla="val 55115" name="adj2"/>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Điều kiện</a:t>
              </a:r>
              <a:endParaRPr sz="1400">
                <a:solidFill>
                  <a:srgbClr val="FFFFFF"/>
                </a:solidFill>
                <a:latin typeface="Arial"/>
                <a:ea typeface="Arial"/>
                <a:cs typeface="Arial"/>
                <a:sym typeface="Arial"/>
              </a:endParaRPr>
            </a:p>
          </p:txBody>
        </p:sp>
        <p:sp>
          <p:nvSpPr>
            <p:cNvPr id="355" name="Google Shape;355;p16"/>
            <p:cNvSpPr/>
            <p:nvPr/>
          </p:nvSpPr>
          <p:spPr>
            <a:xfrm flipH="1">
              <a:off x="6025882" y="4216675"/>
              <a:ext cx="1478421" cy="574401"/>
            </a:xfrm>
            <a:prstGeom prst="rightArrow">
              <a:avLst>
                <a:gd fmla="val 58184" name="adj1"/>
                <a:gd fmla="val 55115" name="adj2"/>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Sự kiện</a:t>
              </a:r>
              <a:endParaRPr sz="1400">
                <a:solidFill>
                  <a:srgbClr val="FFFFFF"/>
                </a:solidFill>
                <a:latin typeface="Arial"/>
                <a:ea typeface="Arial"/>
                <a:cs typeface="Arial"/>
                <a:sym typeface="Arial"/>
              </a:endParaRPr>
            </a:p>
          </p:txBody>
        </p:sp>
        <p:sp>
          <p:nvSpPr>
            <p:cNvPr id="356" name="Google Shape;356;p16"/>
            <p:cNvSpPr txBox="1"/>
            <p:nvPr/>
          </p:nvSpPr>
          <p:spPr>
            <a:xfrm>
              <a:off x="7649457" y="2321381"/>
              <a:ext cx="1625999" cy="241667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rgbClr val="000000"/>
                  </a:solidFill>
                  <a:latin typeface="Arial"/>
                  <a:ea typeface="Arial"/>
                  <a:cs typeface="Arial"/>
                  <a:sym typeface="Arial"/>
                </a:rPr>
                <a:t>Hệ thống điều khiển</a:t>
              </a:r>
              <a:endParaRPr/>
            </a:p>
            <a:p>
              <a:pPr indent="0" lvl="0" marL="0" marR="0" rtl="0" algn="l">
                <a:lnSpc>
                  <a:spcPct val="150000"/>
                </a:lnSpc>
                <a:spcBef>
                  <a:spcPts val="1200"/>
                </a:spcBef>
                <a:spcAft>
                  <a:spcPts val="0"/>
                </a:spcAft>
                <a:buNone/>
              </a:pPr>
              <a:r>
                <a:rPr lang="en-US" sz="1200">
                  <a:solidFill>
                    <a:srgbClr val="000000"/>
                  </a:solidFill>
                  <a:latin typeface="Arial"/>
                  <a:ea typeface="Arial"/>
                  <a:cs typeface="Arial"/>
                  <a:sym typeface="Arial"/>
                </a:rPr>
                <a:t>Máy móc thông minh</a:t>
              </a:r>
              <a:endParaRPr/>
            </a:p>
            <a:p>
              <a:pPr indent="0" lvl="0" marL="0" marR="0" rtl="0" algn="l">
                <a:lnSpc>
                  <a:spcPct val="150000"/>
                </a:lnSpc>
                <a:spcBef>
                  <a:spcPts val="1200"/>
                </a:spcBef>
                <a:spcAft>
                  <a:spcPts val="0"/>
                </a:spcAft>
                <a:buNone/>
              </a:pPr>
              <a:r>
                <a:rPr lang="en-US" sz="1200">
                  <a:solidFill>
                    <a:srgbClr val="000000"/>
                  </a:solidFill>
                  <a:latin typeface="Arial"/>
                  <a:ea typeface="Arial"/>
                  <a:cs typeface="Arial"/>
                  <a:sym typeface="Arial"/>
                </a:rPr>
                <a:t>Hệ thống định vị</a:t>
              </a:r>
              <a:endParaRPr/>
            </a:p>
            <a:p>
              <a:pPr indent="0" lvl="0" marL="0" marR="0" rtl="0" algn="l">
                <a:lnSpc>
                  <a:spcPct val="150000"/>
                </a:lnSpc>
                <a:spcBef>
                  <a:spcPts val="1200"/>
                </a:spcBef>
                <a:spcAft>
                  <a:spcPts val="0"/>
                </a:spcAft>
                <a:buNone/>
              </a:pPr>
              <a:r>
                <a:rPr lang="en-US" sz="1200">
                  <a:solidFill>
                    <a:srgbClr val="000000"/>
                  </a:solidFill>
                  <a:latin typeface="Arial"/>
                  <a:ea typeface="Arial"/>
                  <a:cs typeface="Arial"/>
                  <a:sym typeface="Arial"/>
                </a:rPr>
                <a:t>Cảm biến môi trường</a:t>
              </a:r>
              <a:endParaRPr/>
            </a:p>
            <a:p>
              <a:pPr indent="0" lvl="0" marL="0" marR="0" rtl="0" algn="l">
                <a:lnSpc>
                  <a:spcPct val="150000"/>
                </a:lnSpc>
                <a:spcBef>
                  <a:spcPts val="1200"/>
                </a:spcBef>
                <a:spcAft>
                  <a:spcPts val="0"/>
                </a:spcAft>
                <a:buNone/>
              </a:pPr>
              <a:r>
                <a:rPr lang="en-US" sz="1200">
                  <a:solidFill>
                    <a:srgbClr val="000000"/>
                  </a:solidFill>
                  <a:latin typeface="Arial"/>
                  <a:ea typeface="Arial"/>
                  <a:cs typeface="Arial"/>
                  <a:sym typeface="Arial"/>
                </a:rPr>
                <a:t>Mã vạch/RFID</a:t>
              </a:r>
              <a:endParaRPr/>
            </a:p>
          </p:txBody>
        </p:sp>
        <p:sp>
          <p:nvSpPr>
            <p:cNvPr id="357" name="Google Shape;357;p16"/>
            <p:cNvSpPr txBox="1"/>
            <p:nvPr/>
          </p:nvSpPr>
          <p:spPr>
            <a:xfrm>
              <a:off x="592177" y="2345326"/>
              <a:ext cx="1684454" cy="241667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rgbClr val="000000"/>
                  </a:solidFill>
                  <a:latin typeface="Arial"/>
                  <a:ea typeface="Arial"/>
                  <a:cs typeface="Arial"/>
                  <a:sym typeface="Arial"/>
                </a:rPr>
                <a:t>ERP</a:t>
              </a:r>
              <a:endParaRPr/>
            </a:p>
            <a:p>
              <a:pPr indent="0" lvl="0" marL="0" marR="0" rtl="0" algn="l">
                <a:lnSpc>
                  <a:spcPct val="150000"/>
                </a:lnSpc>
                <a:spcBef>
                  <a:spcPts val="1200"/>
                </a:spcBef>
                <a:spcAft>
                  <a:spcPts val="0"/>
                </a:spcAft>
                <a:buNone/>
              </a:pPr>
              <a:r>
                <a:rPr lang="en-US" sz="1200">
                  <a:solidFill>
                    <a:srgbClr val="000000"/>
                  </a:solidFill>
                  <a:latin typeface="Arial"/>
                  <a:ea typeface="Arial"/>
                  <a:cs typeface="Arial"/>
                  <a:sym typeface="Arial"/>
                </a:rPr>
                <a:t>CRM</a:t>
              </a:r>
              <a:endParaRPr/>
            </a:p>
            <a:p>
              <a:pPr indent="0" lvl="0" marL="0" marR="0" rtl="0" algn="l">
                <a:lnSpc>
                  <a:spcPct val="150000"/>
                </a:lnSpc>
                <a:spcBef>
                  <a:spcPts val="1200"/>
                </a:spcBef>
                <a:spcAft>
                  <a:spcPts val="0"/>
                </a:spcAft>
                <a:buNone/>
              </a:pPr>
              <a:r>
                <a:rPr lang="en-US" sz="1200">
                  <a:solidFill>
                    <a:srgbClr val="000000"/>
                  </a:solidFill>
                  <a:latin typeface="Arial"/>
                  <a:ea typeface="Arial"/>
                  <a:cs typeface="Arial"/>
                  <a:sym typeface="Arial"/>
                </a:rPr>
                <a:t>Quản lý lệnh</a:t>
              </a:r>
              <a:endParaRPr/>
            </a:p>
            <a:p>
              <a:pPr indent="0" lvl="0" marL="0" marR="0" rtl="0" algn="l">
                <a:lnSpc>
                  <a:spcPct val="150000"/>
                </a:lnSpc>
                <a:spcBef>
                  <a:spcPts val="1200"/>
                </a:spcBef>
                <a:spcAft>
                  <a:spcPts val="0"/>
                </a:spcAft>
                <a:buNone/>
              </a:pPr>
              <a:r>
                <a:rPr lang="en-US" sz="1200">
                  <a:solidFill>
                    <a:srgbClr val="000000"/>
                  </a:solidFill>
                  <a:latin typeface="Arial"/>
                  <a:ea typeface="Arial"/>
                  <a:cs typeface="Arial"/>
                  <a:sym typeface="Arial"/>
                </a:rPr>
                <a:t>Lập kế hoạch tài chính</a:t>
              </a:r>
              <a:endParaRPr/>
            </a:p>
            <a:p>
              <a:pPr indent="0" lvl="0" marL="0" marR="0" rtl="0" algn="l">
                <a:lnSpc>
                  <a:spcPct val="150000"/>
                </a:lnSpc>
                <a:spcBef>
                  <a:spcPts val="1200"/>
                </a:spcBef>
                <a:spcAft>
                  <a:spcPts val="0"/>
                </a:spcAft>
                <a:buNone/>
              </a:pPr>
              <a:r>
                <a:rPr lang="en-US" sz="1200">
                  <a:solidFill>
                    <a:srgbClr val="000000"/>
                  </a:solidFill>
                  <a:latin typeface="Arial"/>
                  <a:ea typeface="Arial"/>
                  <a:cs typeface="Arial"/>
                  <a:sym typeface="Arial"/>
                </a:rPr>
                <a:t>Tối ưu hóa mạng lưới</a:t>
              </a:r>
              <a:endParaRPr/>
            </a:p>
          </p:txBody>
        </p:sp>
        <p:cxnSp>
          <p:nvCxnSpPr>
            <p:cNvPr id="358" name="Google Shape;358;p16"/>
            <p:cNvCxnSpPr/>
            <p:nvPr/>
          </p:nvCxnSpPr>
          <p:spPr>
            <a:xfrm>
              <a:off x="661970" y="5170809"/>
              <a:ext cx="0" cy="674515"/>
            </a:xfrm>
            <a:prstGeom prst="straightConnector1">
              <a:avLst/>
            </a:prstGeom>
            <a:noFill/>
            <a:ln cap="flat" cmpd="sng" w="28575">
              <a:solidFill>
                <a:srgbClr val="0033CC"/>
              </a:solidFill>
              <a:prstDash val="solid"/>
              <a:miter lim="800000"/>
              <a:headEnd len="sm" w="sm" type="none"/>
              <a:tailEnd len="sm" w="sm" type="none"/>
            </a:ln>
          </p:spPr>
        </p:cxnSp>
        <p:cxnSp>
          <p:nvCxnSpPr>
            <p:cNvPr id="359" name="Google Shape;359;p16"/>
            <p:cNvCxnSpPr/>
            <p:nvPr/>
          </p:nvCxnSpPr>
          <p:spPr>
            <a:xfrm>
              <a:off x="4931306" y="5170808"/>
              <a:ext cx="0" cy="242479"/>
            </a:xfrm>
            <a:prstGeom prst="straightConnector1">
              <a:avLst/>
            </a:prstGeom>
            <a:noFill/>
            <a:ln cap="flat" cmpd="sng" w="28575">
              <a:solidFill>
                <a:srgbClr val="0033CC"/>
              </a:solidFill>
              <a:prstDash val="solid"/>
              <a:miter lim="800000"/>
              <a:headEnd len="sm" w="sm" type="none"/>
              <a:tailEnd len="sm" w="sm" type="none"/>
            </a:ln>
          </p:spPr>
        </p:cxnSp>
        <p:cxnSp>
          <p:nvCxnSpPr>
            <p:cNvPr id="360" name="Google Shape;360;p16"/>
            <p:cNvCxnSpPr/>
            <p:nvPr/>
          </p:nvCxnSpPr>
          <p:spPr>
            <a:xfrm>
              <a:off x="9068554" y="5170807"/>
              <a:ext cx="0" cy="674515"/>
            </a:xfrm>
            <a:prstGeom prst="straightConnector1">
              <a:avLst/>
            </a:prstGeom>
            <a:noFill/>
            <a:ln cap="flat" cmpd="sng" w="28575">
              <a:solidFill>
                <a:schemeClr val="accent1"/>
              </a:solidFill>
              <a:prstDash val="solid"/>
              <a:miter lim="800000"/>
              <a:headEnd len="sm" w="sm" type="none"/>
              <a:tailEnd len="sm" w="sm" type="none"/>
            </a:ln>
          </p:spPr>
        </p:cxnSp>
        <p:cxnSp>
          <p:nvCxnSpPr>
            <p:cNvPr id="361" name="Google Shape;361;p16"/>
            <p:cNvCxnSpPr/>
            <p:nvPr/>
          </p:nvCxnSpPr>
          <p:spPr>
            <a:xfrm>
              <a:off x="661970" y="5751407"/>
              <a:ext cx="8406584" cy="0"/>
            </a:xfrm>
            <a:prstGeom prst="straightConnector1">
              <a:avLst/>
            </a:prstGeom>
            <a:noFill/>
            <a:ln cap="flat" cmpd="sng" w="28575">
              <a:solidFill>
                <a:srgbClr val="0033CC"/>
              </a:solidFill>
              <a:prstDash val="solid"/>
              <a:miter lim="800000"/>
              <a:headEnd len="med" w="med" type="triangle"/>
              <a:tailEnd len="med" w="med" type="triangle"/>
            </a:ln>
          </p:spPr>
        </p:cxnSp>
        <p:cxnSp>
          <p:nvCxnSpPr>
            <p:cNvPr id="362" name="Google Shape;362;p16"/>
            <p:cNvCxnSpPr/>
            <p:nvPr/>
          </p:nvCxnSpPr>
          <p:spPr>
            <a:xfrm>
              <a:off x="661970" y="5319364"/>
              <a:ext cx="4269336" cy="0"/>
            </a:xfrm>
            <a:prstGeom prst="straightConnector1">
              <a:avLst/>
            </a:prstGeom>
            <a:noFill/>
            <a:ln cap="flat" cmpd="sng" w="28575">
              <a:solidFill>
                <a:srgbClr val="0033CC"/>
              </a:solidFill>
              <a:prstDash val="solid"/>
              <a:miter lim="800000"/>
              <a:headEnd len="med" w="med" type="triangle"/>
              <a:tailEnd len="med" w="med" type="triangle"/>
            </a:ln>
          </p:spPr>
        </p:cxnSp>
        <p:cxnSp>
          <p:nvCxnSpPr>
            <p:cNvPr id="363" name="Google Shape;363;p16"/>
            <p:cNvCxnSpPr/>
            <p:nvPr/>
          </p:nvCxnSpPr>
          <p:spPr>
            <a:xfrm>
              <a:off x="4908007" y="5319364"/>
              <a:ext cx="4160547" cy="0"/>
            </a:xfrm>
            <a:prstGeom prst="straightConnector1">
              <a:avLst/>
            </a:prstGeom>
            <a:noFill/>
            <a:ln cap="flat" cmpd="sng" w="28575">
              <a:solidFill>
                <a:srgbClr val="0033CC"/>
              </a:solidFill>
              <a:prstDash val="solid"/>
              <a:miter lim="800000"/>
              <a:headEnd len="med" w="med" type="triangle"/>
              <a:tailEnd len="med" w="med" type="triangle"/>
            </a:ln>
          </p:spPr>
        </p:cxnSp>
        <p:sp>
          <p:nvSpPr>
            <p:cNvPr id="364" name="Google Shape;364;p16"/>
            <p:cNvSpPr txBox="1"/>
            <p:nvPr/>
          </p:nvSpPr>
          <p:spPr>
            <a:xfrm>
              <a:off x="3260601" y="5462348"/>
              <a:ext cx="3305397" cy="3241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Biên thông minh (hội tụ CNTT-CNVH với SD-OT)</a:t>
              </a:r>
              <a:endParaRPr/>
            </a:p>
          </p:txBody>
        </p:sp>
        <p:sp>
          <p:nvSpPr>
            <p:cNvPr id="365" name="Google Shape;365;p16"/>
            <p:cNvSpPr txBox="1"/>
            <p:nvPr/>
          </p:nvSpPr>
          <p:spPr>
            <a:xfrm>
              <a:off x="1325713" y="5026716"/>
              <a:ext cx="4145540" cy="3241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33CC"/>
                  </a:solidFill>
                  <a:latin typeface="Arial"/>
                  <a:ea typeface="Arial"/>
                  <a:cs typeface="Arial"/>
                  <a:sym typeface="Arial"/>
                </a:rPr>
                <a:t>Biên CNTT (Tòa nhà/Khuôn viên, Tàu điện ngầm, Địa phương)</a:t>
              </a:r>
              <a:endParaRPr/>
            </a:p>
          </p:txBody>
        </p:sp>
        <p:sp>
          <p:nvSpPr>
            <p:cNvPr id="366" name="Google Shape;366;p16"/>
            <p:cNvSpPr txBox="1"/>
            <p:nvPr/>
          </p:nvSpPr>
          <p:spPr>
            <a:xfrm>
              <a:off x="6334696" y="5018588"/>
              <a:ext cx="2305822" cy="3241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33CC"/>
                  </a:solidFill>
                  <a:latin typeface="Arial"/>
                  <a:ea typeface="Arial"/>
                  <a:cs typeface="Arial"/>
                  <a:sym typeface="Arial"/>
                </a:rPr>
                <a:t>Biên CNVN (Cảm biến, Hệ thống)</a:t>
              </a:r>
              <a:endParaRPr/>
            </a:p>
          </p:txBody>
        </p:sp>
        <p:pic>
          <p:nvPicPr>
            <p:cNvPr id="367" name="Google Shape;367;p16"/>
            <p:cNvPicPr preferRelativeResize="0"/>
            <p:nvPr/>
          </p:nvPicPr>
          <p:blipFill rotWithShape="1">
            <a:blip r:embed="rId3">
              <a:alphaModFix/>
            </a:blip>
            <a:srcRect b="0" l="21809" r="0" t="23031"/>
            <a:stretch/>
          </p:blipFill>
          <p:spPr>
            <a:xfrm>
              <a:off x="3355699" y="1290257"/>
              <a:ext cx="3065146" cy="1097063"/>
            </a:xfrm>
            <a:prstGeom prst="rect">
              <a:avLst/>
            </a:prstGeom>
            <a:noFill/>
            <a:ln>
              <a:noFill/>
            </a:ln>
          </p:spPr>
        </p:pic>
      </p:grpSp>
      <p:grpSp>
        <p:nvGrpSpPr>
          <p:cNvPr id="368" name="Google Shape;368;p16"/>
          <p:cNvGrpSpPr/>
          <p:nvPr/>
        </p:nvGrpSpPr>
        <p:grpSpPr>
          <a:xfrm>
            <a:off x="416127" y="447433"/>
            <a:ext cx="9051873" cy="276999"/>
            <a:chOff x="416127" y="447433"/>
            <a:chExt cx="9051873" cy="276999"/>
          </a:xfrm>
        </p:grpSpPr>
        <p:sp>
          <p:nvSpPr>
            <p:cNvPr id="369" name="Google Shape;369;p16"/>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Tổng quan về lập kế hoạch dịch vụ</a:t>
              </a:r>
              <a:endParaRPr/>
            </a:p>
          </p:txBody>
        </p:sp>
        <p:sp>
          <p:nvSpPr>
            <p:cNvPr id="370" name="Google Shape;370;p1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371" name="Google Shape;371;p16"/>
          <p:cNvSpPr/>
          <p:nvPr/>
        </p:nvSpPr>
        <p:spPr>
          <a:xfrm>
            <a:off x="449998" y="1416664"/>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Tìm hiểu về CNTT và CNVH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Lập kế hoạch dịch vụ và thiết kế</a:t>
            </a:r>
            <a:endParaRPr b="1" sz="3600">
              <a:solidFill>
                <a:schemeClr val="dk1"/>
              </a:solidFill>
              <a:latin typeface="Arial"/>
              <a:ea typeface="Arial"/>
              <a:cs typeface="Arial"/>
              <a:sym typeface="Arial"/>
            </a:endParaRPr>
          </a:p>
        </p:txBody>
      </p:sp>
      <p:sp>
        <p:nvSpPr>
          <p:cNvPr id="378" name="Google Shape;378;p17"/>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2.</a:t>
            </a:r>
            <a:endParaRPr/>
          </a:p>
        </p:txBody>
      </p:sp>
      <p:grpSp>
        <p:nvGrpSpPr>
          <p:cNvPr id="379" name="Google Shape;379;p17"/>
          <p:cNvGrpSpPr/>
          <p:nvPr/>
        </p:nvGrpSpPr>
        <p:grpSpPr>
          <a:xfrm>
            <a:off x="1051644" y="3971927"/>
            <a:ext cx="7200816" cy="1493136"/>
            <a:chOff x="1051644" y="3971927"/>
            <a:chExt cx="7200816" cy="1493136"/>
          </a:xfrm>
        </p:grpSpPr>
        <p:grpSp>
          <p:nvGrpSpPr>
            <p:cNvPr id="380" name="Google Shape;380;p17"/>
            <p:cNvGrpSpPr/>
            <p:nvPr/>
          </p:nvGrpSpPr>
          <p:grpSpPr>
            <a:xfrm>
              <a:off x="1051644" y="3971927"/>
              <a:ext cx="5702300" cy="278172"/>
              <a:chOff x="1051644" y="3971927"/>
              <a:chExt cx="5702300" cy="278172"/>
            </a:xfrm>
          </p:grpSpPr>
          <p:sp>
            <p:nvSpPr>
              <p:cNvPr id="381" name="Google Shape;381;p17"/>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Tổng quan về lập kế hoạch dịch vụ</a:t>
                </a:r>
                <a:endParaRPr/>
              </a:p>
            </p:txBody>
          </p:sp>
          <p:sp>
            <p:nvSpPr>
              <p:cNvPr id="382" name="Google Shape;382;p17"/>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383" name="Google Shape;383;p17"/>
            <p:cNvGrpSpPr/>
            <p:nvPr/>
          </p:nvGrpSpPr>
          <p:grpSpPr>
            <a:xfrm>
              <a:off x="1051644" y="4376915"/>
              <a:ext cx="6766476" cy="278172"/>
              <a:chOff x="1051644" y="4401761"/>
              <a:chExt cx="6766476" cy="278172"/>
            </a:xfrm>
          </p:grpSpPr>
          <p:sp>
            <p:nvSpPr>
              <p:cNvPr id="384" name="Google Shape;384;p17"/>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2.2. Cân nhắc khi phát triển Sản phẩm và Dịch vụ</a:t>
                </a:r>
                <a:endParaRPr/>
              </a:p>
            </p:txBody>
          </p:sp>
          <p:sp>
            <p:nvSpPr>
              <p:cNvPr id="385" name="Google Shape;385;p17"/>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386" name="Google Shape;386;p17"/>
            <p:cNvGrpSpPr/>
            <p:nvPr/>
          </p:nvGrpSpPr>
          <p:grpSpPr>
            <a:xfrm>
              <a:off x="1051644" y="4781903"/>
              <a:ext cx="6903636" cy="278172"/>
              <a:chOff x="1051644" y="4401761"/>
              <a:chExt cx="6903636" cy="278172"/>
            </a:xfrm>
          </p:grpSpPr>
          <p:sp>
            <p:nvSpPr>
              <p:cNvPr id="387" name="Google Shape;387;p17"/>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2.3. Phát triển sản phẩm mới</a:t>
                </a:r>
                <a:endParaRPr sz="1800">
                  <a:solidFill>
                    <a:srgbClr val="A5A5A5"/>
                  </a:solidFill>
                  <a:latin typeface="Arial"/>
                  <a:ea typeface="Arial"/>
                  <a:cs typeface="Arial"/>
                  <a:sym typeface="Arial"/>
                </a:endParaRPr>
              </a:p>
            </p:txBody>
          </p:sp>
          <p:sp>
            <p:nvSpPr>
              <p:cNvPr id="388" name="Google Shape;388;p17"/>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389" name="Google Shape;389;p17"/>
            <p:cNvGrpSpPr/>
            <p:nvPr/>
          </p:nvGrpSpPr>
          <p:grpSpPr>
            <a:xfrm>
              <a:off x="1051644" y="5186891"/>
              <a:ext cx="7200816" cy="278172"/>
              <a:chOff x="1051644" y="4401761"/>
              <a:chExt cx="7200816" cy="278172"/>
            </a:xfrm>
          </p:grpSpPr>
          <p:sp>
            <p:nvSpPr>
              <p:cNvPr id="390" name="Google Shape;390;p17"/>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2.4. Các biện pháp bảo mật IoT và bảo mật dịch vụ</a:t>
                </a:r>
                <a:endParaRPr/>
              </a:p>
            </p:txBody>
          </p:sp>
          <p:sp>
            <p:nvSpPr>
              <p:cNvPr id="391" name="Google Shape;391;p17"/>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grpSp>
        <p:nvGrpSpPr>
          <p:cNvPr id="396" name="Google Shape;396;p18"/>
          <p:cNvGrpSpPr/>
          <p:nvPr/>
        </p:nvGrpSpPr>
        <p:grpSpPr>
          <a:xfrm>
            <a:off x="558800" y="1584381"/>
            <a:ext cx="8785225" cy="215444"/>
            <a:chOff x="1027113" y="2045625"/>
            <a:chExt cx="8785225" cy="215444"/>
          </a:xfrm>
        </p:grpSpPr>
        <p:sp>
          <p:nvSpPr>
            <p:cNvPr id="397" name="Google Shape;397;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8" name="Google Shape;398;p1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① Chuỗi giá trị kinh doanh có thể sẽ thay đổi trong kỷ nguyên IoT.</a:t>
              </a:r>
              <a:endParaRPr/>
            </a:p>
          </p:txBody>
        </p:sp>
      </p:grpSp>
      <p:grpSp>
        <p:nvGrpSpPr>
          <p:cNvPr id="399" name="Google Shape;399;p18"/>
          <p:cNvGrpSpPr/>
          <p:nvPr/>
        </p:nvGrpSpPr>
        <p:grpSpPr>
          <a:xfrm>
            <a:off x="558800" y="3821755"/>
            <a:ext cx="8785225" cy="215444"/>
            <a:chOff x="1027113" y="2045625"/>
            <a:chExt cx="8785225" cy="215444"/>
          </a:xfrm>
        </p:grpSpPr>
        <p:sp>
          <p:nvSpPr>
            <p:cNvPr id="400" name="Google Shape;400;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1" name="Google Shape;401;p1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② Bản chất của công nghệ IoT là “kết nối”. </a:t>
              </a:r>
              <a:endParaRPr/>
            </a:p>
          </p:txBody>
        </p:sp>
      </p:grpSp>
      <p:grpSp>
        <p:nvGrpSpPr>
          <p:cNvPr id="402" name="Google Shape;402;p18"/>
          <p:cNvGrpSpPr/>
          <p:nvPr/>
        </p:nvGrpSpPr>
        <p:grpSpPr>
          <a:xfrm>
            <a:off x="712315" y="1880706"/>
            <a:ext cx="8712817" cy="1557955"/>
            <a:chOff x="712163" y="1880706"/>
            <a:chExt cx="7523757" cy="1557955"/>
          </a:xfrm>
        </p:grpSpPr>
        <p:sp>
          <p:nvSpPr>
            <p:cNvPr id="403" name="Google Shape;403;p18"/>
            <p:cNvSpPr/>
            <p:nvPr/>
          </p:nvSpPr>
          <p:spPr>
            <a:xfrm>
              <a:off x="781238" y="1889671"/>
              <a:ext cx="7454682" cy="1548990"/>
            </a:xfrm>
            <a:prstGeom prst="roundRect">
              <a:avLst>
                <a:gd fmla="val 0" name="adj"/>
              </a:avLst>
            </a:prstGeom>
            <a:solidFill>
              <a:schemeClr val="lt1"/>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 </a:t>
              </a:r>
              <a:endParaRPr sz="1200">
                <a:solidFill>
                  <a:srgbClr val="FFFFFF"/>
                </a:solidFill>
                <a:latin typeface="Arial"/>
                <a:ea typeface="Arial"/>
                <a:cs typeface="Arial"/>
                <a:sym typeface="Arial"/>
              </a:endParaRPr>
            </a:p>
          </p:txBody>
        </p:sp>
        <p:grpSp>
          <p:nvGrpSpPr>
            <p:cNvPr id="404" name="Google Shape;404;p18"/>
            <p:cNvGrpSpPr/>
            <p:nvPr/>
          </p:nvGrpSpPr>
          <p:grpSpPr>
            <a:xfrm>
              <a:off x="712163" y="1880706"/>
              <a:ext cx="7453720" cy="389935"/>
              <a:chOff x="469465" y="1674352"/>
              <a:chExt cx="3998340" cy="354750"/>
            </a:xfrm>
          </p:grpSpPr>
          <p:sp>
            <p:nvSpPr>
              <p:cNvPr id="405" name="Google Shape;405;p18"/>
              <p:cNvSpPr/>
              <p:nvPr/>
            </p:nvSpPr>
            <p:spPr>
              <a:xfrm>
                <a:off x="469465" y="1674352"/>
                <a:ext cx="3998340" cy="354750"/>
              </a:xfrm>
              <a:prstGeom prst="roundRect">
                <a:avLst>
                  <a:gd fmla="val 0"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sp>
            <p:nvSpPr>
              <p:cNvPr id="406" name="Google Shape;406;p18"/>
              <p:cNvSpPr/>
              <p:nvPr/>
            </p:nvSpPr>
            <p:spPr>
              <a:xfrm>
                <a:off x="483181" y="1682508"/>
                <a:ext cx="922422" cy="346222"/>
              </a:xfrm>
              <a:custGeom>
                <a:rect b="b" l="l" r="r" t="t"/>
                <a:pathLst>
                  <a:path extrusionOk="0" h="409074" w="922421">
                    <a:moveTo>
                      <a:pt x="0" y="409074"/>
                    </a:moveTo>
                    <a:lnTo>
                      <a:pt x="922421" y="0"/>
                    </a:lnTo>
                    <a:lnTo>
                      <a:pt x="0" y="0"/>
                    </a:lnTo>
                    <a:lnTo>
                      <a:pt x="0" y="409074"/>
                    </a:lnTo>
                    <a:close/>
                  </a:path>
                </a:pathLst>
              </a:custGeom>
              <a:gradFill>
                <a:gsLst>
                  <a:gs pos="0">
                    <a:srgbClr val="FFFFFF">
                      <a:alpha val="26666"/>
                    </a:srgbClr>
                  </a:gs>
                  <a:gs pos="100000">
                    <a:srgbClr val="FFFFFF">
                      <a:alpha val="9803"/>
                    </a:srgbClr>
                  </a:gs>
                </a:gsLst>
                <a:lin ang="9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407" name="Google Shape;407;p18"/>
            <p:cNvSpPr txBox="1"/>
            <p:nvPr/>
          </p:nvSpPr>
          <p:spPr>
            <a:xfrm>
              <a:off x="744381" y="1941682"/>
              <a:ext cx="7330184" cy="245185"/>
            </a:xfrm>
            <a:prstGeom prst="rect">
              <a:avLst/>
            </a:prstGeom>
            <a:noFill/>
            <a:ln>
              <a:noFill/>
            </a:ln>
            <a:effectLst>
              <a:outerShdw blurRad="76200" rotWithShape="0" algn="ctr">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Tập trung tiền tệ hóa của công ty</a:t>
              </a:r>
              <a:endParaRPr/>
            </a:p>
          </p:txBody>
        </p:sp>
        <p:sp>
          <p:nvSpPr>
            <p:cNvPr id="408" name="Google Shape;408;p18"/>
            <p:cNvSpPr txBox="1"/>
            <p:nvPr/>
          </p:nvSpPr>
          <p:spPr>
            <a:xfrm>
              <a:off x="781238" y="2469839"/>
              <a:ext cx="7384644" cy="369332"/>
            </a:xfrm>
            <a:prstGeom prst="rect">
              <a:avLst/>
            </a:prstGeom>
            <a:noFill/>
            <a:ln>
              <a:noFill/>
            </a:ln>
          </p:spPr>
          <p:txBody>
            <a:bodyPr anchorCtr="0" anchor="t" bIns="0" lIns="0" spcFirstLastPara="1" rIns="0" wrap="square" tIns="0">
              <a:spAutoFit/>
            </a:bodyPr>
            <a:lstStyle/>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Kỹ thuật theo hướng sản xuất→ Kỹ thuật theo hướng dịch vụ (Loại bỏ các sản phẩm hữu hình và biến các sản phẩm (dịch vụ) vô hình thành các sản phẩm phức hợp hoặc hợp nhất)</a:t>
              </a:r>
              <a:endParaRPr/>
            </a:p>
          </p:txBody>
        </p:sp>
        <p:sp>
          <p:nvSpPr>
            <p:cNvPr id="409" name="Google Shape;409;p18"/>
            <p:cNvSpPr/>
            <p:nvPr/>
          </p:nvSpPr>
          <p:spPr>
            <a:xfrm>
              <a:off x="1067621" y="2903491"/>
              <a:ext cx="7129240" cy="2923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300">
                  <a:solidFill>
                    <a:srgbClr val="0033CC"/>
                  </a:solidFill>
                  <a:latin typeface="Arial"/>
                  <a:ea typeface="Arial"/>
                  <a:cs typeface="Arial"/>
                  <a:sym typeface="Arial"/>
                </a:rPr>
                <a:t>→ Hội tụ sản phẩm và dịch vụ bật/tắt như PSS (Hệ thống Dịch vụ Sản phẩm)</a:t>
              </a:r>
              <a:endParaRPr/>
            </a:p>
          </p:txBody>
        </p:sp>
      </p:grpSp>
      <p:sp>
        <p:nvSpPr>
          <p:cNvPr id="410" name="Google Shape;410;p18"/>
          <p:cNvSpPr/>
          <p:nvPr/>
        </p:nvSpPr>
        <p:spPr>
          <a:xfrm>
            <a:off x="711200" y="4167922"/>
            <a:ext cx="8632825" cy="1782102"/>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11" name="Google Shape;411;p18"/>
          <p:cNvSpPr/>
          <p:nvPr/>
        </p:nvSpPr>
        <p:spPr>
          <a:xfrm>
            <a:off x="6242728" y="4454626"/>
            <a:ext cx="2748412" cy="830731"/>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Bản thân sản phẩm trở thành </a:t>
            </a:r>
            <a:endParaRPr/>
          </a:p>
          <a:p>
            <a:pPr indent="0" lvl="0" marL="0" marR="0" rtl="0" algn="ctr">
              <a:spcBef>
                <a:spcPts val="0"/>
              </a:spcBef>
              <a:spcAft>
                <a:spcPts val="0"/>
              </a:spcAft>
              <a:buNone/>
            </a:pPr>
            <a:r>
              <a:rPr lang="en-US" sz="1400">
                <a:solidFill>
                  <a:srgbClr val="FFFFFF"/>
                </a:solidFill>
                <a:latin typeface="Arial"/>
                <a:ea typeface="Arial"/>
                <a:cs typeface="Arial"/>
                <a:sym typeface="Arial"/>
              </a:rPr>
              <a:t>một cửa sổ để kết nối với khách </a:t>
            </a:r>
            <a:endParaRPr/>
          </a:p>
          <a:p>
            <a:pPr indent="0" lvl="0" marL="0" marR="0" rtl="0" algn="ctr">
              <a:spcBef>
                <a:spcPts val="0"/>
              </a:spcBef>
              <a:spcAft>
                <a:spcPts val="0"/>
              </a:spcAft>
              <a:buNone/>
            </a:pPr>
            <a:r>
              <a:rPr lang="en-US" sz="1400">
                <a:solidFill>
                  <a:srgbClr val="FFFFFF"/>
                </a:solidFill>
                <a:latin typeface="Arial"/>
                <a:ea typeface="Arial"/>
                <a:cs typeface="Arial"/>
                <a:sym typeface="Arial"/>
              </a:rPr>
              <a:t>hàng thông qua IoT</a:t>
            </a:r>
            <a:endParaRPr/>
          </a:p>
        </p:txBody>
      </p:sp>
      <p:sp>
        <p:nvSpPr>
          <p:cNvPr id="412" name="Google Shape;412;p18"/>
          <p:cNvSpPr/>
          <p:nvPr/>
        </p:nvSpPr>
        <p:spPr>
          <a:xfrm>
            <a:off x="5824220" y="4661478"/>
            <a:ext cx="399458" cy="422270"/>
          </a:xfrm>
          <a:prstGeom prst="rightArrow">
            <a:avLst>
              <a:gd fmla="val 63534"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413" name="Google Shape;413;p18"/>
          <p:cNvSpPr/>
          <p:nvPr/>
        </p:nvSpPr>
        <p:spPr>
          <a:xfrm>
            <a:off x="1269729" y="5439619"/>
            <a:ext cx="7363365" cy="461665"/>
          </a:xfrm>
          <a:prstGeom prst="rect">
            <a:avLst/>
          </a:prstGeom>
          <a:noFill/>
          <a:ln>
            <a:noFill/>
          </a:ln>
        </p:spPr>
        <p:txBody>
          <a:bodyPr anchorCtr="0" anchor="t" bIns="45700" lIns="91425" spcFirstLastPara="1" rIns="91425" wrap="square" tIns="45700">
            <a:spAutoFit/>
          </a:bodyPr>
          <a:lstStyle/>
          <a:p>
            <a:pPr indent="0" lvl="1" marL="176212" marR="0" rtl="0" algn="ctr">
              <a:spcBef>
                <a:spcPts val="0"/>
              </a:spcBef>
              <a:spcAft>
                <a:spcPts val="0"/>
              </a:spcAft>
              <a:buNone/>
            </a:pPr>
            <a:r>
              <a:rPr b="0" i="0" lang="en-US" sz="1200" u="none" cap="none" strike="noStrike">
                <a:solidFill>
                  <a:srgbClr val="262626"/>
                </a:solidFill>
                <a:latin typeface="Arial"/>
                <a:ea typeface="Arial"/>
                <a:cs typeface="Arial"/>
                <a:sym typeface="Arial"/>
              </a:rPr>
              <a:t>Nhà sản xuất trực tiếp thu thập phản hồi của người tiêu dùng thông qua sản phẩm và sau đó cải tiến dịch vụ bằng cách phân tích.</a:t>
            </a:r>
            <a:endParaRPr/>
          </a:p>
        </p:txBody>
      </p:sp>
      <p:sp>
        <p:nvSpPr>
          <p:cNvPr id="414" name="Google Shape;414;p18"/>
          <p:cNvSpPr/>
          <p:nvPr/>
        </p:nvSpPr>
        <p:spPr>
          <a:xfrm>
            <a:off x="1026046" y="4450611"/>
            <a:ext cx="4798174" cy="830731"/>
          </a:xfrm>
          <a:prstGeom prst="rect">
            <a:avLst/>
          </a:prstGeom>
          <a:solidFill>
            <a:schemeClr val="lt1"/>
          </a:solidFill>
          <a:ln cap="flat" cmpd="sng" w="9525">
            <a:solidFill>
              <a:srgbClr val="0033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33CC"/>
                </a:solidFill>
                <a:latin typeface="Arial"/>
                <a:ea typeface="Arial"/>
                <a:cs typeface="Arial"/>
                <a:sym typeface="Arial"/>
              </a:rPr>
              <a:t>Các sản phẩm trong kỷ nguyên IoT tạo ra giá trị mới nhờ có </a:t>
            </a:r>
            <a:endParaRPr/>
          </a:p>
          <a:p>
            <a:pPr indent="0" lvl="0" marL="0" marR="0" rtl="0" algn="ctr">
              <a:spcBef>
                <a:spcPts val="0"/>
              </a:spcBef>
              <a:spcAft>
                <a:spcPts val="0"/>
              </a:spcAft>
              <a:buNone/>
            </a:pPr>
            <a:r>
              <a:rPr lang="en-US" sz="1400">
                <a:solidFill>
                  <a:srgbClr val="0033CC"/>
                </a:solidFill>
                <a:latin typeface="Arial"/>
                <a:ea typeface="Arial"/>
                <a:cs typeface="Arial"/>
                <a:sym typeface="Arial"/>
              </a:rPr>
              <a:t>khả năng kết nối, làm thay đổi </a:t>
            </a:r>
            <a:endParaRPr/>
          </a:p>
          <a:p>
            <a:pPr indent="0" lvl="0" marL="0" marR="0" rtl="0" algn="ctr">
              <a:spcBef>
                <a:spcPts val="0"/>
              </a:spcBef>
              <a:spcAft>
                <a:spcPts val="0"/>
              </a:spcAft>
              <a:buNone/>
            </a:pPr>
            <a:r>
              <a:rPr lang="en-US" sz="1400">
                <a:solidFill>
                  <a:srgbClr val="0033CC"/>
                </a:solidFill>
                <a:latin typeface="Arial"/>
                <a:ea typeface="Arial"/>
                <a:cs typeface="Arial"/>
                <a:sym typeface="Arial"/>
              </a:rPr>
              <a:t>các quy trình kinh doanh và mô hình kinh doanh hiện tại.</a:t>
            </a:r>
            <a:endParaRPr/>
          </a:p>
        </p:txBody>
      </p:sp>
      <p:grpSp>
        <p:nvGrpSpPr>
          <p:cNvPr id="415" name="Google Shape;415;p18"/>
          <p:cNvGrpSpPr/>
          <p:nvPr/>
        </p:nvGrpSpPr>
        <p:grpSpPr>
          <a:xfrm>
            <a:off x="416127" y="447433"/>
            <a:ext cx="9051873" cy="276999"/>
            <a:chOff x="416127" y="447433"/>
            <a:chExt cx="9051873" cy="276999"/>
          </a:xfrm>
        </p:grpSpPr>
        <p:sp>
          <p:nvSpPr>
            <p:cNvPr id="416" name="Google Shape;416;p18"/>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Cân nhắc khi phát triển Sản phẩm và Dịch vụ</a:t>
              </a:r>
              <a:endParaRPr/>
            </a:p>
          </p:txBody>
        </p:sp>
        <p:sp>
          <p:nvSpPr>
            <p:cNvPr id="417" name="Google Shape;417;p1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9"/>
          <p:cNvSpPr/>
          <p:nvPr/>
        </p:nvSpPr>
        <p:spPr>
          <a:xfrm rot="5400000">
            <a:off x="1078598" y="4800808"/>
            <a:ext cx="373114" cy="613327"/>
          </a:xfrm>
          <a:prstGeom prst="rightArrow">
            <a:avLst>
              <a:gd fmla="val 50000" name="adj1"/>
              <a:gd fmla="val 50000" name="adj2"/>
            </a:avLst>
          </a:prstGeom>
          <a:gradFill>
            <a:gsLst>
              <a:gs pos="0">
                <a:srgbClr val="F6F9FC"/>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423" name="Google Shape;423;p19"/>
          <p:cNvSpPr/>
          <p:nvPr/>
        </p:nvSpPr>
        <p:spPr>
          <a:xfrm>
            <a:off x="748042" y="3950733"/>
            <a:ext cx="1034225" cy="1034225"/>
          </a:xfrm>
          <a:prstGeom prst="ellipse">
            <a:avLst/>
          </a:prstGeom>
          <a:solidFill>
            <a:schemeClr val="lt1"/>
          </a:solidFill>
          <a:ln cap="flat" cmpd="sng" w="635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4" name="Google Shape;424;p19"/>
          <p:cNvSpPr/>
          <p:nvPr/>
        </p:nvSpPr>
        <p:spPr>
          <a:xfrm>
            <a:off x="711200" y="1933348"/>
            <a:ext cx="8632825" cy="1956158"/>
          </a:xfrm>
          <a:prstGeom prst="rect">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425" name="Google Shape;425;p19"/>
          <p:cNvGrpSpPr/>
          <p:nvPr/>
        </p:nvGrpSpPr>
        <p:grpSpPr>
          <a:xfrm>
            <a:off x="558800" y="1584381"/>
            <a:ext cx="8785225" cy="215444"/>
            <a:chOff x="1027113" y="2045625"/>
            <a:chExt cx="8785225" cy="215444"/>
          </a:xfrm>
        </p:grpSpPr>
        <p:sp>
          <p:nvSpPr>
            <p:cNvPr id="426" name="Google Shape;426;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7" name="Google Shape;427;p1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③ Sự ra đời của kỷ nguyên IoT cũng đang thay đổi quan niệm hiện tại về sản phẩm.</a:t>
              </a:r>
              <a:endParaRPr/>
            </a:p>
          </p:txBody>
        </p:sp>
      </p:grpSp>
      <p:sp>
        <p:nvSpPr>
          <p:cNvPr id="428" name="Google Shape;428;p19"/>
          <p:cNvSpPr/>
          <p:nvPr/>
        </p:nvSpPr>
        <p:spPr>
          <a:xfrm>
            <a:off x="711200" y="1933348"/>
            <a:ext cx="8632825" cy="1756104"/>
          </a:xfrm>
          <a:prstGeom prst="rect">
            <a:avLst/>
          </a:prstGeom>
          <a:noFill/>
          <a:ln>
            <a:noFill/>
          </a:ln>
        </p:spPr>
        <p:txBody>
          <a:bodyPr anchorCtr="0" anchor="t" bIns="72000" lIns="0" spcFirstLastPara="1" rIns="144000" wrap="square" tIns="72000">
            <a:spAutoFit/>
          </a:bodyPr>
          <a:lstStyle/>
          <a:p>
            <a:pPr indent="-190500" lvl="0" marL="371475"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đa năng có nền tảng có thể tương tác với nhiều sản phẩm khác nhau, và thị trường cho các sản phẩm sáng tạo này đang rất thành công.</a:t>
            </a:r>
            <a:endParaRPr/>
          </a:p>
          <a:p>
            <a:pPr indent="0" lvl="0" marL="85725" marR="0" rtl="0" algn="l">
              <a:spcBef>
                <a:spcPts val="800"/>
              </a:spcBef>
              <a:spcAft>
                <a:spcPts val="0"/>
              </a:spcAft>
              <a:buNone/>
            </a:pPr>
            <a:r>
              <a:t/>
            </a:r>
            <a:endParaRPr sz="500">
              <a:solidFill>
                <a:srgbClr val="262626"/>
              </a:solidFill>
              <a:latin typeface="Arial"/>
              <a:ea typeface="Arial"/>
              <a:cs typeface="Arial"/>
              <a:sym typeface="Arial"/>
            </a:endParaRPr>
          </a:p>
          <a:p>
            <a:pPr indent="-96838" lvl="0" marL="182563" marR="0" rtl="0" algn="ctr">
              <a:spcBef>
                <a:spcPts val="800"/>
              </a:spcBef>
              <a:spcAft>
                <a:spcPts val="0"/>
              </a:spcAft>
              <a:buNone/>
            </a:pPr>
            <a:r>
              <a:rPr lang="en-US" sz="1600">
                <a:solidFill>
                  <a:srgbClr val="FF0000"/>
                </a:solidFill>
                <a:latin typeface="Arial"/>
                <a:ea typeface="Arial"/>
                <a:cs typeface="Arial"/>
                <a:sym typeface="Arial"/>
              </a:rPr>
              <a:t>Sản phẩm đa năng → Đặc điểm của các sản phẩm được kết nối thông minh</a:t>
            </a:r>
            <a:endParaRPr sz="1600">
              <a:solidFill>
                <a:srgbClr val="FF0000"/>
              </a:solidFill>
              <a:latin typeface="Arial"/>
              <a:ea typeface="Arial"/>
              <a:cs typeface="Arial"/>
              <a:sym typeface="Arial"/>
            </a:endParaRPr>
          </a:p>
          <a:p>
            <a:pPr indent="-65087" lvl="0" marL="182563" marR="0" rtl="0" algn="l">
              <a:spcBef>
                <a:spcPts val="800"/>
              </a:spcBef>
              <a:spcAft>
                <a:spcPts val="0"/>
              </a:spcAft>
              <a:buClr>
                <a:srgbClr val="193EB0"/>
              </a:buClr>
              <a:buSzPts val="500"/>
              <a:buFont typeface="Arial"/>
              <a:buNone/>
            </a:pPr>
            <a:r>
              <a:t/>
            </a:r>
            <a:endParaRPr sz="500">
              <a:solidFill>
                <a:srgbClr val="262626"/>
              </a:solidFill>
              <a:latin typeface="Arial"/>
              <a:ea typeface="Arial"/>
              <a:cs typeface="Arial"/>
              <a:sym typeface="Arial"/>
            </a:endParaRPr>
          </a:p>
          <a:p>
            <a:pPr indent="-180975" lvl="0" marL="361950" marR="0" rtl="0" algn="l">
              <a:spcBef>
                <a:spcPts val="800"/>
              </a:spcBef>
              <a:spcAft>
                <a:spcPts val="0"/>
              </a:spcAft>
              <a:buClr>
                <a:srgbClr val="193EB0"/>
              </a:buClr>
              <a:buSzPts val="1300"/>
              <a:buFont typeface="Arial"/>
              <a:buChar char="•"/>
            </a:pPr>
            <a:r>
              <a:rPr lang="en-US" sz="1300">
                <a:solidFill>
                  <a:srgbClr val="0033CC"/>
                </a:solidFill>
                <a:latin typeface="Arial"/>
                <a:ea typeface="Arial"/>
                <a:cs typeface="Arial"/>
                <a:sym typeface="Arial"/>
              </a:rPr>
              <a:t>Đưa ra quyết định tốt nhất bằng cách tự nhận thức, tiếp thu và phân tích môi trường và tình huống là một giải pháp để tìm hiểu về tình trạng của sản phẩm và đưa ra quyết định phù hợp.</a:t>
            </a:r>
            <a:endParaRPr sz="1300">
              <a:solidFill>
                <a:srgbClr val="0033CC"/>
              </a:solidFill>
              <a:latin typeface="Arial"/>
              <a:ea typeface="Arial"/>
              <a:cs typeface="Arial"/>
              <a:sym typeface="Arial"/>
            </a:endParaRPr>
          </a:p>
        </p:txBody>
      </p:sp>
      <p:sp>
        <p:nvSpPr>
          <p:cNvPr id="429" name="Google Shape;429;p19"/>
          <p:cNvSpPr/>
          <p:nvPr/>
        </p:nvSpPr>
        <p:spPr>
          <a:xfrm>
            <a:off x="1760823" y="3938033"/>
            <a:ext cx="7469743" cy="646331"/>
          </a:xfrm>
          <a:prstGeom prst="rect">
            <a:avLst/>
          </a:prstGeom>
          <a:noFill/>
          <a:ln>
            <a:noFill/>
          </a:ln>
        </p:spPr>
        <p:txBody>
          <a:bodyPr anchorCtr="0" anchor="t" bIns="45700" lIns="91425" spcFirstLastPara="1" rIns="91425" wrap="square" tIns="45700">
            <a:spAutoFit/>
          </a:bodyPr>
          <a:lstStyle/>
          <a:p>
            <a:pPr indent="0" lvl="1" marL="176212" marR="0" rtl="0" algn="l">
              <a:spcBef>
                <a:spcPts val="0"/>
              </a:spcBef>
              <a:spcAft>
                <a:spcPts val="0"/>
              </a:spcAft>
              <a:buNone/>
            </a:pPr>
            <a:r>
              <a:rPr b="0" i="0" lang="en-US" sz="1200" u="none" cap="none" strike="noStrike">
                <a:solidFill>
                  <a:srgbClr val="262626"/>
                </a:solidFill>
                <a:latin typeface="Arial"/>
                <a:ea typeface="Arial"/>
                <a:cs typeface="Arial"/>
                <a:sym typeface="Arial"/>
              </a:rPr>
              <a:t>Trong bước đầu phát triển sản phẩm, cần cân nhắc kỹ lưỡng về cách kết nối các dịch vụ được phát triển với người tiêu dùng và nhà sản xuất trong suốt vòng đời sản phẩm và những dịch vụ nào sẽ được cung cấp khi sản phẩm được tiêu dùng và sử dụng.</a:t>
            </a:r>
            <a:endParaRPr/>
          </a:p>
        </p:txBody>
      </p:sp>
      <p:sp>
        <p:nvSpPr>
          <p:cNvPr id="430" name="Google Shape;430;p19"/>
          <p:cNvSpPr/>
          <p:nvPr/>
        </p:nvSpPr>
        <p:spPr>
          <a:xfrm>
            <a:off x="737270" y="4137606"/>
            <a:ext cx="1082474" cy="6924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33CC"/>
                </a:solidFill>
                <a:latin typeface="Arial"/>
                <a:ea typeface="Arial"/>
                <a:cs typeface="Arial"/>
                <a:sym typeface="Arial"/>
              </a:rPr>
              <a:t>Cần mô</a:t>
            </a:r>
            <a:endParaRPr sz="1300">
              <a:solidFill>
                <a:srgbClr val="0033CC"/>
              </a:solidFill>
              <a:latin typeface="Arial"/>
              <a:ea typeface="Arial"/>
              <a:cs typeface="Arial"/>
              <a:sym typeface="Arial"/>
            </a:endParaRPr>
          </a:p>
          <a:p>
            <a:pPr indent="0" lvl="0" marL="0" marR="0" rtl="0" algn="ctr">
              <a:spcBef>
                <a:spcPts val="0"/>
              </a:spcBef>
              <a:spcAft>
                <a:spcPts val="0"/>
              </a:spcAft>
              <a:buNone/>
            </a:pPr>
            <a:r>
              <a:rPr lang="en-US" sz="1300">
                <a:solidFill>
                  <a:srgbClr val="0033CC"/>
                </a:solidFill>
                <a:latin typeface="Arial"/>
                <a:ea typeface="Arial"/>
                <a:cs typeface="Arial"/>
                <a:sym typeface="Arial"/>
              </a:rPr>
              <a:t>hình hóa kinh doanh.</a:t>
            </a:r>
            <a:endParaRPr/>
          </a:p>
        </p:txBody>
      </p:sp>
      <p:sp>
        <p:nvSpPr>
          <p:cNvPr id="431" name="Google Shape;431;p19"/>
          <p:cNvSpPr/>
          <p:nvPr/>
        </p:nvSpPr>
        <p:spPr>
          <a:xfrm>
            <a:off x="1760823" y="4595571"/>
            <a:ext cx="7469743" cy="461665"/>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Bằng cách phân tích thông tin thu được về sản phẩm, các nhà sản xuất tìm ra các vấn đề trong suốt vòng đời của sản phẩm và tối ưu hóa hệ thống.</a:t>
            </a:r>
            <a:endParaRPr/>
          </a:p>
        </p:txBody>
      </p:sp>
      <p:sp>
        <p:nvSpPr>
          <p:cNvPr id="432" name="Google Shape;432;p19"/>
          <p:cNvSpPr/>
          <p:nvPr/>
        </p:nvSpPr>
        <p:spPr>
          <a:xfrm>
            <a:off x="711200" y="5319644"/>
            <a:ext cx="8632825" cy="545516"/>
          </a:xfrm>
          <a:prstGeom prst="rect">
            <a:avLst/>
          </a:prstGeom>
          <a:solidFill>
            <a:srgbClr val="F2F2F2"/>
          </a:solidFill>
          <a:ln>
            <a:noFill/>
          </a:ln>
        </p:spPr>
        <p:txBody>
          <a:bodyPr anchorCtr="0" anchor="t" bIns="72000" lIns="0" spcFirstLastPara="1" rIns="144000" wrap="square" tIns="72000">
            <a:spAutoFit/>
          </a:bodyPr>
          <a:lstStyle/>
          <a:p>
            <a:pPr indent="0" lvl="0" marL="180975" marR="0" rtl="0" algn="ctr">
              <a:spcBef>
                <a:spcPts val="0"/>
              </a:spcBef>
              <a:spcAft>
                <a:spcPts val="0"/>
              </a:spcAft>
              <a:buNone/>
            </a:pPr>
            <a:r>
              <a:rPr lang="en-US" sz="1300">
                <a:solidFill>
                  <a:srgbClr val="0033CC"/>
                </a:solidFill>
                <a:latin typeface="Arial"/>
                <a:ea typeface="Arial"/>
                <a:cs typeface="Arial"/>
                <a:sym typeface="Arial"/>
              </a:rPr>
              <a:t>Điều này không chỉ giúp giảm bớt khu vực sản xuất và phát triển sản phẩm hiện tại, mà còn giảm bớt một số yếu tố kém hiệu quả và lãng phí trong quá trình bán, phân phối, bảo trì, tái sản xuất và tiêu hủy sản phẩm.</a:t>
            </a:r>
            <a:endParaRPr/>
          </a:p>
        </p:txBody>
      </p:sp>
      <p:grpSp>
        <p:nvGrpSpPr>
          <p:cNvPr id="433" name="Google Shape;433;p19"/>
          <p:cNvGrpSpPr/>
          <p:nvPr/>
        </p:nvGrpSpPr>
        <p:grpSpPr>
          <a:xfrm>
            <a:off x="416127" y="447433"/>
            <a:ext cx="9051873" cy="276999"/>
            <a:chOff x="416127" y="447433"/>
            <a:chExt cx="9051873" cy="276999"/>
          </a:xfrm>
        </p:grpSpPr>
        <p:sp>
          <p:nvSpPr>
            <p:cNvPr id="434" name="Google Shape;434;p19"/>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Cân nhắc khi phát triển Sản phẩm và Dịch vụ</a:t>
              </a:r>
              <a:endParaRPr/>
            </a:p>
          </p:txBody>
        </p:sp>
        <p:sp>
          <p:nvSpPr>
            <p:cNvPr id="435" name="Google Shape;435;p1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cxnSp>
        <p:nvCxnSpPr>
          <p:cNvPr id="75" name="Google Shape;75;p2"/>
          <p:cNvCxnSpPr/>
          <p:nvPr/>
        </p:nvCxnSpPr>
        <p:spPr>
          <a:xfrm flipH="1">
            <a:off x="9106974" y="2947524"/>
            <a:ext cx="10510" cy="2877755"/>
          </a:xfrm>
          <a:prstGeom prst="straightConnector1">
            <a:avLst/>
          </a:prstGeom>
          <a:noFill/>
          <a:ln cap="flat" cmpd="sng" w="38100">
            <a:solidFill>
              <a:schemeClr val="lt1"/>
            </a:solidFill>
            <a:prstDash val="solid"/>
            <a:miter lim="800000"/>
            <a:headEnd len="sm" w="sm" type="none"/>
            <a:tailEnd len="sm" w="sm" type="none"/>
          </a:ln>
        </p:spPr>
      </p:cxnSp>
      <p:grpSp>
        <p:nvGrpSpPr>
          <p:cNvPr id="76" name="Google Shape;76;p2"/>
          <p:cNvGrpSpPr/>
          <p:nvPr/>
        </p:nvGrpSpPr>
        <p:grpSpPr>
          <a:xfrm>
            <a:off x="732970" y="2601886"/>
            <a:ext cx="8721423" cy="1804676"/>
            <a:chOff x="720000" y="1946890"/>
            <a:chExt cx="8721423" cy="1804676"/>
          </a:xfrm>
        </p:grpSpPr>
        <p:sp>
          <p:nvSpPr>
            <p:cNvPr id="77" name="Google Shape;77;p2"/>
            <p:cNvSpPr/>
            <p:nvPr/>
          </p:nvSpPr>
          <p:spPr>
            <a:xfrm>
              <a:off x="990000" y="2642177"/>
              <a:ext cx="8451423"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000" u="none" cap="none" strike="noStrike">
                  <a:solidFill>
                    <a:schemeClr val="dk1"/>
                  </a:solidFill>
                  <a:latin typeface="Arial"/>
                  <a:ea typeface="Arial"/>
                  <a:cs typeface="Arial"/>
                  <a:sym typeface="Arial"/>
                </a:rPr>
                <a:t>Hướng dẫn Dự án cuối khóa</a:t>
              </a:r>
              <a:endParaRPr b="1" i="0" sz="4000" u="none" cap="none" strike="noStrike">
                <a:solidFill>
                  <a:schemeClr val="dk1"/>
                </a:solidFill>
                <a:latin typeface="Arial"/>
                <a:ea typeface="Arial"/>
                <a:cs typeface="Arial"/>
                <a:sym typeface="Arial"/>
              </a:endParaRPr>
            </a:p>
          </p:txBody>
        </p:sp>
        <p:sp>
          <p:nvSpPr>
            <p:cNvPr id="78" name="Google Shape;78;p2"/>
            <p:cNvSpPr/>
            <p:nvPr/>
          </p:nvSpPr>
          <p:spPr>
            <a:xfrm>
              <a:off x="990000" y="3436095"/>
              <a:ext cx="3710016"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Vạn vật kết nối – IoT</a:t>
              </a:r>
              <a:endParaRPr b="1" i="0" sz="2100" u="none" cap="none" strike="noStrike">
                <a:solidFill>
                  <a:srgbClr val="1428A0"/>
                </a:solidFill>
                <a:latin typeface="Arial"/>
                <a:ea typeface="Arial"/>
                <a:cs typeface="Arial"/>
                <a:sym typeface="Arial"/>
              </a:endParaRPr>
            </a:p>
          </p:txBody>
        </p:sp>
        <p:sp>
          <p:nvSpPr>
            <p:cNvPr id="79" name="Google Shape;79;p2"/>
            <p:cNvSpPr/>
            <p:nvPr/>
          </p:nvSpPr>
          <p:spPr>
            <a:xfrm>
              <a:off x="990000" y="1946890"/>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7F7F7F"/>
                  </a:solidFill>
                  <a:latin typeface="Arial"/>
                  <a:ea typeface="Arial"/>
                  <a:cs typeface="Arial"/>
                  <a:sym typeface="Arial"/>
                </a:rPr>
                <a:t>Chương 11. </a:t>
              </a:r>
              <a:endParaRPr/>
            </a:p>
          </p:txBody>
        </p:sp>
        <p:sp>
          <p:nvSpPr>
            <p:cNvPr id="80" name="Google Shape;80;p2"/>
            <p:cNvSpPr/>
            <p:nvPr/>
          </p:nvSpPr>
          <p:spPr>
            <a:xfrm>
              <a:off x="720000" y="2095275"/>
              <a:ext cx="60008" cy="118618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1" name="Google Shape;81;p2"/>
            <p:cNvSpPr/>
            <p:nvPr/>
          </p:nvSpPr>
          <p:spPr>
            <a:xfrm>
              <a:off x="720000" y="342840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0"/>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Lập kế hoạch dịch vụ và thiết kế</a:t>
            </a:r>
            <a:endParaRPr b="1" sz="3600">
              <a:solidFill>
                <a:schemeClr val="dk1"/>
              </a:solidFill>
              <a:latin typeface="Arial"/>
              <a:ea typeface="Arial"/>
              <a:cs typeface="Arial"/>
              <a:sym typeface="Arial"/>
            </a:endParaRPr>
          </a:p>
        </p:txBody>
      </p:sp>
      <p:sp>
        <p:nvSpPr>
          <p:cNvPr id="442" name="Google Shape;442;p20"/>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2.</a:t>
            </a:r>
            <a:endParaRPr/>
          </a:p>
        </p:txBody>
      </p:sp>
      <p:grpSp>
        <p:nvGrpSpPr>
          <p:cNvPr id="443" name="Google Shape;443;p20"/>
          <p:cNvGrpSpPr/>
          <p:nvPr/>
        </p:nvGrpSpPr>
        <p:grpSpPr>
          <a:xfrm>
            <a:off x="1051644" y="3971927"/>
            <a:ext cx="7200816" cy="1493136"/>
            <a:chOff x="1051644" y="3971927"/>
            <a:chExt cx="7200816" cy="1493136"/>
          </a:xfrm>
        </p:grpSpPr>
        <p:grpSp>
          <p:nvGrpSpPr>
            <p:cNvPr id="444" name="Google Shape;444;p20"/>
            <p:cNvGrpSpPr/>
            <p:nvPr/>
          </p:nvGrpSpPr>
          <p:grpSpPr>
            <a:xfrm>
              <a:off x="1051644" y="3971927"/>
              <a:ext cx="5702300" cy="278172"/>
              <a:chOff x="1051644" y="3971927"/>
              <a:chExt cx="5702300" cy="278172"/>
            </a:xfrm>
          </p:grpSpPr>
          <p:sp>
            <p:nvSpPr>
              <p:cNvPr id="445" name="Google Shape;445;p20"/>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Tổng quan về lập kế hoạch dịch vụ</a:t>
                </a:r>
                <a:endParaRPr/>
              </a:p>
            </p:txBody>
          </p:sp>
          <p:sp>
            <p:nvSpPr>
              <p:cNvPr id="446" name="Google Shape;446;p20"/>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447" name="Google Shape;447;p20"/>
            <p:cNvGrpSpPr/>
            <p:nvPr/>
          </p:nvGrpSpPr>
          <p:grpSpPr>
            <a:xfrm>
              <a:off x="1051644" y="4376915"/>
              <a:ext cx="6766476" cy="278172"/>
              <a:chOff x="1051644" y="4401761"/>
              <a:chExt cx="6766476" cy="278172"/>
            </a:xfrm>
          </p:grpSpPr>
          <p:sp>
            <p:nvSpPr>
              <p:cNvPr id="448" name="Google Shape;448;p20"/>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Cân nhắc khi phát triển Sản phẩm và Dịch vụ</a:t>
                </a:r>
                <a:endParaRPr/>
              </a:p>
            </p:txBody>
          </p:sp>
          <p:sp>
            <p:nvSpPr>
              <p:cNvPr id="449" name="Google Shape;449;p20"/>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450" name="Google Shape;450;p20"/>
            <p:cNvGrpSpPr/>
            <p:nvPr/>
          </p:nvGrpSpPr>
          <p:grpSpPr>
            <a:xfrm>
              <a:off x="1051644" y="4781903"/>
              <a:ext cx="6903636" cy="278172"/>
              <a:chOff x="1051644" y="4401761"/>
              <a:chExt cx="6903636" cy="278172"/>
            </a:xfrm>
          </p:grpSpPr>
          <p:sp>
            <p:nvSpPr>
              <p:cNvPr id="451" name="Google Shape;451;p20"/>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2.3. Phát triển sản phẩm mới</a:t>
                </a:r>
                <a:endParaRPr sz="1800">
                  <a:solidFill>
                    <a:srgbClr val="3F3F3F"/>
                  </a:solidFill>
                  <a:latin typeface="Arial"/>
                  <a:ea typeface="Arial"/>
                  <a:cs typeface="Arial"/>
                  <a:sym typeface="Arial"/>
                </a:endParaRPr>
              </a:p>
            </p:txBody>
          </p:sp>
          <p:sp>
            <p:nvSpPr>
              <p:cNvPr id="452" name="Google Shape;452;p20"/>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453" name="Google Shape;453;p20"/>
            <p:cNvGrpSpPr/>
            <p:nvPr/>
          </p:nvGrpSpPr>
          <p:grpSpPr>
            <a:xfrm>
              <a:off x="1051644" y="5186891"/>
              <a:ext cx="7200816" cy="278172"/>
              <a:chOff x="1051644" y="4401761"/>
              <a:chExt cx="7200816" cy="278172"/>
            </a:xfrm>
          </p:grpSpPr>
          <p:sp>
            <p:nvSpPr>
              <p:cNvPr id="454" name="Google Shape;454;p20"/>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2.4. Các biện pháp bảo mật IoT và bảo mật dịch vụ</a:t>
                </a:r>
                <a:endParaRPr/>
              </a:p>
            </p:txBody>
          </p:sp>
          <p:sp>
            <p:nvSpPr>
              <p:cNvPr id="455" name="Google Shape;455;p20"/>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1"/>
          <p:cNvSpPr/>
          <p:nvPr/>
        </p:nvSpPr>
        <p:spPr>
          <a:xfrm>
            <a:off x="711200" y="1563688"/>
            <a:ext cx="8632825" cy="2413374"/>
          </a:xfrm>
          <a:prstGeom prst="roundRect">
            <a:avLst>
              <a:gd fmla="val 0" name="adj"/>
            </a:avLst>
          </a:prstGeom>
          <a:solidFill>
            <a:schemeClr val="lt1"/>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 </a:t>
            </a:r>
            <a:endParaRPr sz="1200">
              <a:solidFill>
                <a:srgbClr val="FFFFFF"/>
              </a:solidFill>
              <a:latin typeface="Arial"/>
              <a:ea typeface="Arial"/>
              <a:cs typeface="Arial"/>
              <a:sym typeface="Arial"/>
            </a:endParaRPr>
          </a:p>
        </p:txBody>
      </p:sp>
      <p:grpSp>
        <p:nvGrpSpPr>
          <p:cNvPr id="461" name="Google Shape;461;p21"/>
          <p:cNvGrpSpPr/>
          <p:nvPr/>
        </p:nvGrpSpPr>
        <p:grpSpPr>
          <a:xfrm>
            <a:off x="712315" y="1564384"/>
            <a:ext cx="8631711" cy="389935"/>
            <a:chOff x="469465" y="1674352"/>
            <a:chExt cx="3998340" cy="354750"/>
          </a:xfrm>
        </p:grpSpPr>
        <p:sp>
          <p:nvSpPr>
            <p:cNvPr id="462" name="Google Shape;462;p21"/>
            <p:cNvSpPr/>
            <p:nvPr/>
          </p:nvSpPr>
          <p:spPr>
            <a:xfrm>
              <a:off x="469465" y="1674352"/>
              <a:ext cx="3998340" cy="354750"/>
            </a:xfrm>
            <a:prstGeom prst="roundRect">
              <a:avLst>
                <a:gd fmla="val 0"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sp>
          <p:nvSpPr>
            <p:cNvPr id="463" name="Google Shape;463;p21"/>
            <p:cNvSpPr/>
            <p:nvPr/>
          </p:nvSpPr>
          <p:spPr>
            <a:xfrm>
              <a:off x="483181" y="1682508"/>
              <a:ext cx="922422" cy="346222"/>
            </a:xfrm>
            <a:custGeom>
              <a:rect b="b" l="l" r="r" t="t"/>
              <a:pathLst>
                <a:path extrusionOk="0" h="409074" w="922421">
                  <a:moveTo>
                    <a:pt x="0" y="409074"/>
                  </a:moveTo>
                  <a:lnTo>
                    <a:pt x="922421" y="0"/>
                  </a:lnTo>
                  <a:lnTo>
                    <a:pt x="0" y="0"/>
                  </a:lnTo>
                  <a:lnTo>
                    <a:pt x="0" y="409074"/>
                  </a:lnTo>
                  <a:close/>
                </a:path>
              </a:pathLst>
            </a:custGeom>
            <a:gradFill>
              <a:gsLst>
                <a:gs pos="0">
                  <a:srgbClr val="FFFFFF">
                    <a:alpha val="26666"/>
                  </a:srgbClr>
                </a:gs>
                <a:gs pos="100000">
                  <a:srgbClr val="FFFFFF">
                    <a:alpha val="9803"/>
                  </a:srgbClr>
                </a:gs>
              </a:gsLst>
              <a:lin ang="9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464" name="Google Shape;464;p21"/>
          <p:cNvSpPr txBox="1"/>
          <p:nvPr/>
        </p:nvSpPr>
        <p:spPr>
          <a:xfrm>
            <a:off x="749625" y="1625360"/>
            <a:ext cx="8488651" cy="245185"/>
          </a:xfrm>
          <a:prstGeom prst="rect">
            <a:avLst/>
          </a:prstGeom>
          <a:noFill/>
          <a:ln>
            <a:noFill/>
          </a:ln>
          <a:effectLst>
            <a:outerShdw blurRad="76200" rotWithShape="0" algn="ctr">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Định nghĩa và phân loại sản phẩm mới</a:t>
            </a:r>
            <a:endParaRPr sz="1400">
              <a:solidFill>
                <a:srgbClr val="FFFFFF"/>
              </a:solidFill>
              <a:latin typeface="Arial"/>
              <a:ea typeface="Arial"/>
              <a:cs typeface="Arial"/>
              <a:sym typeface="Arial"/>
            </a:endParaRPr>
          </a:p>
        </p:txBody>
      </p:sp>
      <p:grpSp>
        <p:nvGrpSpPr>
          <p:cNvPr id="465" name="Google Shape;465;p21"/>
          <p:cNvGrpSpPr/>
          <p:nvPr/>
        </p:nvGrpSpPr>
        <p:grpSpPr>
          <a:xfrm>
            <a:off x="1114562" y="2055871"/>
            <a:ext cx="7852759" cy="1798252"/>
            <a:chOff x="1114562" y="2055871"/>
            <a:chExt cx="7852759" cy="2010680"/>
          </a:xfrm>
        </p:grpSpPr>
        <p:sp>
          <p:nvSpPr>
            <p:cNvPr id="466" name="Google Shape;466;p21"/>
            <p:cNvSpPr/>
            <p:nvPr/>
          </p:nvSpPr>
          <p:spPr>
            <a:xfrm>
              <a:off x="3527530" y="2055871"/>
              <a:ext cx="5439790" cy="271986"/>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en-US" sz="1100">
                  <a:solidFill>
                    <a:srgbClr val="000000"/>
                  </a:solidFill>
                  <a:latin typeface="Arial"/>
                  <a:ea typeface="Arial"/>
                  <a:cs typeface="Arial"/>
                  <a:sym typeface="Arial"/>
                </a:rPr>
                <a:t>Sản phẩm mới tạo ra một thị trường hoàn toàn mới</a:t>
              </a:r>
              <a:endParaRPr/>
            </a:p>
          </p:txBody>
        </p:sp>
        <p:sp>
          <p:nvSpPr>
            <p:cNvPr id="467" name="Google Shape;467;p21"/>
            <p:cNvSpPr/>
            <p:nvPr/>
          </p:nvSpPr>
          <p:spPr>
            <a:xfrm>
              <a:off x="1114562" y="2055871"/>
              <a:ext cx="2250648" cy="262276"/>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Sản phẩm mới nguyên bản</a:t>
              </a:r>
              <a:endParaRPr b="0" sz="1100">
                <a:solidFill>
                  <a:schemeClr val="lt1"/>
                </a:solidFill>
                <a:latin typeface="Arial"/>
                <a:ea typeface="Arial"/>
                <a:cs typeface="Arial"/>
                <a:sym typeface="Arial"/>
              </a:endParaRPr>
            </a:p>
          </p:txBody>
        </p:sp>
        <p:sp>
          <p:nvSpPr>
            <p:cNvPr id="468" name="Google Shape;468;p21"/>
            <p:cNvSpPr/>
            <p:nvPr/>
          </p:nvSpPr>
          <p:spPr>
            <a:xfrm>
              <a:off x="3527530" y="2378259"/>
              <a:ext cx="5439791" cy="267131"/>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en-US" sz="1100">
                  <a:solidFill>
                    <a:srgbClr val="000000"/>
                  </a:solidFill>
                  <a:latin typeface="Arial"/>
                  <a:ea typeface="Arial"/>
                  <a:cs typeface="Arial"/>
                  <a:sym typeface="Arial"/>
                </a:rPr>
                <a:t>Các sản phẩm được tham gia thị trường hiện tại trước</a:t>
              </a:r>
              <a:endParaRPr/>
            </a:p>
          </p:txBody>
        </p:sp>
        <p:sp>
          <p:nvSpPr>
            <p:cNvPr id="469" name="Google Shape;469;p21"/>
            <p:cNvSpPr/>
            <p:nvPr/>
          </p:nvSpPr>
          <p:spPr>
            <a:xfrm>
              <a:off x="1114562" y="2378259"/>
              <a:ext cx="2250647" cy="262276"/>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Dòng sản phẩm mới</a:t>
              </a:r>
              <a:endParaRPr b="0" sz="1100">
                <a:solidFill>
                  <a:schemeClr val="lt1"/>
                </a:solidFill>
                <a:latin typeface="Arial"/>
                <a:ea typeface="Arial"/>
                <a:cs typeface="Arial"/>
                <a:sym typeface="Arial"/>
              </a:endParaRPr>
            </a:p>
          </p:txBody>
        </p:sp>
        <p:sp>
          <p:nvSpPr>
            <p:cNvPr id="470" name="Google Shape;470;p21"/>
            <p:cNvSpPr/>
            <p:nvPr/>
          </p:nvSpPr>
          <p:spPr>
            <a:xfrm>
              <a:off x="3527530" y="2695791"/>
              <a:ext cx="5439791" cy="30471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en-US" sz="1100">
                  <a:solidFill>
                    <a:srgbClr val="000000"/>
                  </a:solidFill>
                  <a:latin typeface="Arial"/>
                  <a:ea typeface="Arial"/>
                  <a:cs typeface="Arial"/>
                  <a:sym typeface="Arial"/>
                </a:rPr>
                <a:t>Sản phẩm mới bổ sung cho dòng sản phẩm hiện tại</a:t>
              </a:r>
              <a:endParaRPr/>
            </a:p>
          </p:txBody>
        </p:sp>
        <p:sp>
          <p:nvSpPr>
            <p:cNvPr id="471" name="Google Shape;471;p21"/>
            <p:cNvSpPr/>
            <p:nvPr/>
          </p:nvSpPr>
          <p:spPr>
            <a:xfrm>
              <a:off x="1114562" y="2695791"/>
              <a:ext cx="2250647" cy="28639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Bổ sung cho dòng sản phẩm hiện có</a:t>
              </a:r>
              <a:endParaRPr b="0" sz="1100">
                <a:solidFill>
                  <a:schemeClr val="lt1"/>
                </a:solidFill>
                <a:latin typeface="Arial"/>
                <a:ea typeface="Arial"/>
                <a:cs typeface="Arial"/>
                <a:sym typeface="Arial"/>
              </a:endParaRPr>
            </a:p>
          </p:txBody>
        </p:sp>
        <p:sp>
          <p:nvSpPr>
            <p:cNvPr id="472" name="Google Shape;472;p21"/>
            <p:cNvSpPr/>
            <p:nvPr/>
          </p:nvSpPr>
          <p:spPr>
            <a:xfrm>
              <a:off x="3527530" y="3050905"/>
              <a:ext cx="5439791" cy="38058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en-US" sz="1100">
                  <a:solidFill>
                    <a:srgbClr val="000000"/>
                  </a:solidFill>
                  <a:latin typeface="Arial"/>
                  <a:ea typeface="Arial"/>
                  <a:cs typeface="Arial"/>
                  <a:sym typeface="Arial"/>
                </a:rPr>
                <a:t>Đem đến hiệu suất mới, cải thiện hiệu suất và giá trị cảm nhận</a:t>
              </a:r>
              <a:endParaRPr b="0" sz="1100">
                <a:solidFill>
                  <a:srgbClr val="000000"/>
                </a:solidFill>
                <a:latin typeface="Arial"/>
                <a:ea typeface="Arial"/>
                <a:cs typeface="Arial"/>
                <a:sym typeface="Arial"/>
              </a:endParaRPr>
            </a:p>
          </p:txBody>
        </p:sp>
        <p:sp>
          <p:nvSpPr>
            <p:cNvPr id="473" name="Google Shape;473;p21"/>
            <p:cNvSpPr/>
            <p:nvPr/>
          </p:nvSpPr>
          <p:spPr>
            <a:xfrm>
              <a:off x="1114562" y="3037442"/>
              <a:ext cx="2256996" cy="394044"/>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Cải tiến và sửa đổi </a:t>
              </a:r>
              <a:endParaRPr/>
            </a:p>
            <a:p>
              <a:pPr indent="0" lvl="0" marL="0" marR="0" rtl="0" algn="ctr">
                <a:spcBef>
                  <a:spcPts val="0"/>
                </a:spcBef>
                <a:spcAft>
                  <a:spcPts val="0"/>
                </a:spcAft>
                <a:buNone/>
              </a:pPr>
              <a:r>
                <a:rPr b="0" lang="en-US" sz="1100">
                  <a:solidFill>
                    <a:schemeClr val="lt1"/>
                  </a:solidFill>
                  <a:latin typeface="Arial"/>
                  <a:ea typeface="Arial"/>
                  <a:cs typeface="Arial"/>
                  <a:sym typeface="Arial"/>
                </a:rPr>
                <a:t>các sản phẩm hiện tại</a:t>
              </a:r>
              <a:endParaRPr/>
            </a:p>
          </p:txBody>
        </p:sp>
        <p:sp>
          <p:nvSpPr>
            <p:cNvPr id="474" name="Google Shape;474;p21"/>
            <p:cNvSpPr/>
            <p:nvPr/>
          </p:nvSpPr>
          <p:spPr>
            <a:xfrm>
              <a:off x="3527530" y="3486741"/>
              <a:ext cx="5439791" cy="262276"/>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en-US" sz="1100">
                  <a:solidFill>
                    <a:srgbClr val="000000"/>
                  </a:solidFill>
                  <a:latin typeface="Arial"/>
                  <a:ea typeface="Arial"/>
                  <a:cs typeface="Arial"/>
                  <a:sym typeface="Arial"/>
                </a:rPr>
                <a:t>Sản phẩm mới nhắm tới thị trường mới hoặc thị trường phân khúc mới</a:t>
              </a:r>
              <a:endParaRPr/>
            </a:p>
          </p:txBody>
        </p:sp>
        <p:sp>
          <p:nvSpPr>
            <p:cNvPr id="475" name="Google Shape;475;p21"/>
            <p:cNvSpPr/>
            <p:nvPr/>
          </p:nvSpPr>
          <p:spPr>
            <a:xfrm>
              <a:off x="1114562" y="3486741"/>
              <a:ext cx="2250647" cy="262276"/>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Tái định vị</a:t>
              </a:r>
              <a:endParaRPr b="0" sz="1100">
                <a:solidFill>
                  <a:schemeClr val="lt1"/>
                </a:solidFill>
                <a:latin typeface="Arial"/>
                <a:ea typeface="Arial"/>
                <a:cs typeface="Arial"/>
                <a:sym typeface="Arial"/>
              </a:endParaRPr>
            </a:p>
          </p:txBody>
        </p:sp>
        <p:sp>
          <p:nvSpPr>
            <p:cNvPr id="476" name="Google Shape;476;p21"/>
            <p:cNvSpPr/>
            <p:nvPr/>
          </p:nvSpPr>
          <p:spPr>
            <a:xfrm>
              <a:off x="3527530" y="3804275"/>
              <a:ext cx="5439791" cy="262276"/>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lang="en-US" sz="1100">
                  <a:solidFill>
                    <a:srgbClr val="000000"/>
                  </a:solidFill>
                  <a:latin typeface="Arial"/>
                  <a:ea typeface="Arial"/>
                  <a:cs typeface="Arial"/>
                  <a:sym typeface="Arial"/>
                </a:rPr>
                <a:t>Sản phẩm mới có hiệu suất tương tự nhưng với chi phí thấp hơn</a:t>
              </a:r>
              <a:endParaRPr/>
            </a:p>
          </p:txBody>
        </p:sp>
        <p:sp>
          <p:nvSpPr>
            <p:cNvPr id="477" name="Google Shape;477;p21"/>
            <p:cNvSpPr/>
            <p:nvPr/>
          </p:nvSpPr>
          <p:spPr>
            <a:xfrm>
              <a:off x="1114562" y="3804275"/>
              <a:ext cx="2250647" cy="262276"/>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Giảm chi phí</a:t>
              </a:r>
              <a:endParaRPr b="0" sz="1100">
                <a:solidFill>
                  <a:schemeClr val="lt1"/>
                </a:solidFill>
                <a:latin typeface="Arial"/>
                <a:ea typeface="Arial"/>
                <a:cs typeface="Arial"/>
                <a:sym typeface="Arial"/>
              </a:endParaRPr>
            </a:p>
          </p:txBody>
        </p:sp>
      </p:grpSp>
      <p:sp>
        <p:nvSpPr>
          <p:cNvPr id="478" name="Google Shape;478;p21"/>
          <p:cNvSpPr/>
          <p:nvPr/>
        </p:nvSpPr>
        <p:spPr>
          <a:xfrm>
            <a:off x="703263" y="4106495"/>
            <a:ext cx="8640762" cy="1951406"/>
          </a:xfrm>
          <a:prstGeom prst="rect">
            <a:avLst/>
          </a:prstGeom>
          <a:solidFill>
            <a:srgbClr val="F5F5F5"/>
          </a:solidFill>
          <a:ln cap="rnd" cmpd="sng" w="9525">
            <a:solidFill>
              <a:srgbClr val="BFBFBF"/>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479" name="Google Shape;479;p21"/>
          <p:cNvSpPr/>
          <p:nvPr/>
        </p:nvSpPr>
        <p:spPr>
          <a:xfrm>
            <a:off x="2125745" y="4266363"/>
            <a:ext cx="6687889" cy="1785104"/>
          </a:xfrm>
          <a:prstGeom prst="rect">
            <a:avLst/>
          </a:prstGeom>
          <a:noFill/>
          <a:ln>
            <a:noFill/>
          </a:ln>
        </p:spPr>
        <p:txBody>
          <a:bodyPr anchorCtr="0" anchor="t" bIns="45700" lIns="91425" spcFirstLastPara="1" rIns="91425" wrap="square" tIns="45700">
            <a:spAutoFit/>
          </a:bodyPr>
          <a:lstStyle/>
          <a:p>
            <a:pPr indent="-190500" lvl="0" marL="371475" marR="0" rtl="0" algn="l">
              <a:spcBef>
                <a:spcPts val="0"/>
              </a:spcBef>
              <a:spcAft>
                <a:spcPts val="0"/>
              </a:spcAft>
              <a:buClr>
                <a:srgbClr val="193EB0"/>
              </a:buClr>
              <a:buSzPts val="1100"/>
              <a:buFont typeface="Arial"/>
              <a:buChar char="•"/>
            </a:pPr>
            <a:r>
              <a:rPr lang="en-US" sz="1100">
                <a:solidFill>
                  <a:srgbClr val="262626"/>
                </a:solidFill>
                <a:latin typeface="Arial"/>
                <a:ea typeface="Arial"/>
                <a:cs typeface="Arial"/>
                <a:sym typeface="Arial"/>
              </a:rPr>
              <a:t>Quan trọng:</a:t>
            </a:r>
            <a:endParaRPr/>
          </a:p>
          <a:p>
            <a:pPr indent="-190500" lvl="0" marL="533400" marR="0" rtl="0" algn="l">
              <a:spcBef>
                <a:spcPts val="0"/>
              </a:spcBef>
              <a:spcAft>
                <a:spcPts val="0"/>
              </a:spcAft>
              <a:buClr>
                <a:srgbClr val="193EB0"/>
              </a:buClr>
              <a:buSzPts val="1100"/>
              <a:buFont typeface="Arial"/>
              <a:buChar char="-"/>
            </a:pPr>
            <a:r>
              <a:rPr lang="en-US" sz="1100">
                <a:solidFill>
                  <a:srgbClr val="0033CC"/>
                </a:solidFill>
                <a:latin typeface="Arial"/>
                <a:ea typeface="Arial"/>
                <a:cs typeface="Arial"/>
                <a:sym typeface="Arial"/>
              </a:rPr>
              <a:t>Để một công ty tiếp tục phát triển mà không phá sản</a:t>
            </a:r>
            <a:endParaRPr/>
          </a:p>
          <a:p>
            <a:pPr indent="-190500" lvl="0" marL="533400" marR="0" rtl="0" algn="l">
              <a:spcBef>
                <a:spcPts val="0"/>
              </a:spcBef>
              <a:spcAft>
                <a:spcPts val="0"/>
              </a:spcAft>
              <a:buClr>
                <a:srgbClr val="193EB0"/>
              </a:buClr>
              <a:buSzPts val="1100"/>
              <a:buFont typeface="Arial"/>
              <a:buChar char="-"/>
            </a:pPr>
            <a:r>
              <a:rPr lang="en-US" sz="1100">
                <a:solidFill>
                  <a:srgbClr val="0033CC"/>
                </a:solidFill>
                <a:latin typeface="Arial"/>
                <a:ea typeface="Arial"/>
                <a:cs typeface="Arial"/>
                <a:sym typeface="Arial"/>
              </a:rPr>
              <a:t>Xu hướng ưu tiên mua trước để người tiêu dùng mua hàng sau khi so sánh các sản phẩm khác nhau</a:t>
            </a:r>
            <a:endParaRPr/>
          </a:p>
          <a:p>
            <a:pPr indent="-190500" lvl="0" marL="533400" marR="0" rtl="0" algn="l">
              <a:spcBef>
                <a:spcPts val="0"/>
              </a:spcBef>
              <a:spcAft>
                <a:spcPts val="0"/>
              </a:spcAft>
              <a:buClr>
                <a:srgbClr val="193EB0"/>
              </a:buClr>
              <a:buSzPts val="1100"/>
              <a:buFont typeface="Arial"/>
              <a:buChar char="-"/>
            </a:pPr>
            <a:r>
              <a:rPr lang="en-US" sz="1100">
                <a:solidFill>
                  <a:srgbClr val="0033CC"/>
                </a:solidFill>
                <a:latin typeface="Arial"/>
                <a:ea typeface="Arial"/>
                <a:cs typeface="Arial"/>
                <a:sym typeface="Arial"/>
              </a:rPr>
              <a:t>Các yếu tố tài nguyên và môi trường có hạn</a:t>
            </a:r>
            <a:endParaRPr sz="1100">
              <a:solidFill>
                <a:srgbClr val="0033CC"/>
              </a:solidFill>
              <a:latin typeface="Arial"/>
              <a:ea typeface="Arial"/>
              <a:cs typeface="Arial"/>
              <a:sym typeface="Arial"/>
            </a:endParaRPr>
          </a:p>
          <a:p>
            <a:pPr indent="-190500" lvl="0" marL="371475" marR="0" rtl="0" algn="l">
              <a:spcBef>
                <a:spcPts val="0"/>
              </a:spcBef>
              <a:spcAft>
                <a:spcPts val="0"/>
              </a:spcAft>
              <a:buClr>
                <a:srgbClr val="193EB0"/>
              </a:buClr>
              <a:buSzPts val="1100"/>
              <a:buFont typeface="Arial"/>
              <a:buChar char="•"/>
            </a:pPr>
            <a:r>
              <a:rPr lang="en-US" sz="1100">
                <a:solidFill>
                  <a:srgbClr val="262626"/>
                </a:solidFill>
                <a:latin typeface="Arial"/>
                <a:ea typeface="Arial"/>
                <a:cs typeface="Arial"/>
                <a:sym typeface="Arial"/>
              </a:rPr>
              <a:t>Khó khăn:</a:t>
            </a:r>
            <a:endParaRPr/>
          </a:p>
          <a:p>
            <a:pPr indent="-190500" lvl="0" marL="533400" marR="0" rtl="0" algn="l">
              <a:spcBef>
                <a:spcPts val="0"/>
              </a:spcBef>
              <a:spcAft>
                <a:spcPts val="0"/>
              </a:spcAft>
              <a:buClr>
                <a:srgbClr val="193EB0"/>
              </a:buClr>
              <a:buSzPts val="1100"/>
              <a:buFont typeface="Arial"/>
              <a:buChar char="-"/>
            </a:pPr>
            <a:r>
              <a:rPr lang="en-US" sz="1100">
                <a:solidFill>
                  <a:srgbClr val="0033CC"/>
                </a:solidFill>
                <a:latin typeface="Arial"/>
                <a:ea typeface="Arial"/>
                <a:cs typeface="Arial"/>
                <a:sym typeface="Arial"/>
              </a:rPr>
              <a:t>Tăng chi phí trong quá trình phát triển sản phẩm mới</a:t>
            </a:r>
            <a:endParaRPr/>
          </a:p>
          <a:p>
            <a:pPr indent="-190500" lvl="0" marL="533400" marR="0" rtl="0" algn="l">
              <a:spcBef>
                <a:spcPts val="0"/>
              </a:spcBef>
              <a:spcAft>
                <a:spcPts val="0"/>
              </a:spcAft>
              <a:buClr>
                <a:srgbClr val="193EB0"/>
              </a:buClr>
              <a:buSzPts val="1100"/>
              <a:buFont typeface="Arial"/>
              <a:buChar char="-"/>
            </a:pPr>
            <a:r>
              <a:rPr lang="en-US" sz="1100">
                <a:solidFill>
                  <a:srgbClr val="0033CC"/>
                </a:solidFill>
                <a:latin typeface="Arial"/>
                <a:ea typeface="Arial"/>
                <a:cs typeface="Arial"/>
                <a:sym typeface="Arial"/>
              </a:rPr>
              <a:t>Thị trường phân đoạn quá nhiều (khó tạo ra lợi nhuận với các sản phẩm mới)</a:t>
            </a:r>
            <a:endParaRPr/>
          </a:p>
          <a:p>
            <a:pPr indent="-190500" lvl="0" marL="533400" marR="0" rtl="0" algn="l">
              <a:spcBef>
                <a:spcPts val="0"/>
              </a:spcBef>
              <a:spcAft>
                <a:spcPts val="0"/>
              </a:spcAft>
              <a:buClr>
                <a:srgbClr val="193EB0"/>
              </a:buClr>
              <a:buSzPts val="1100"/>
              <a:buFont typeface="Arial"/>
              <a:buChar char="-"/>
            </a:pPr>
            <a:r>
              <a:rPr lang="en-US" sz="1100">
                <a:solidFill>
                  <a:srgbClr val="0033CC"/>
                </a:solidFill>
                <a:latin typeface="Arial"/>
                <a:ea typeface="Arial"/>
                <a:cs typeface="Arial"/>
                <a:sym typeface="Arial"/>
              </a:rPr>
              <a:t>Vòng đời sản phẩm mới ngắn</a:t>
            </a:r>
            <a:endParaRPr/>
          </a:p>
          <a:p>
            <a:pPr indent="-190500" lvl="0" marL="533400" marR="0" rtl="0" algn="l">
              <a:spcBef>
                <a:spcPts val="0"/>
              </a:spcBef>
              <a:spcAft>
                <a:spcPts val="0"/>
              </a:spcAft>
              <a:buClr>
                <a:srgbClr val="193EB0"/>
              </a:buClr>
              <a:buSzPts val="1100"/>
              <a:buFont typeface="Arial"/>
              <a:buChar char="-"/>
            </a:pPr>
            <a:r>
              <a:rPr lang="en-US" sz="1100">
                <a:solidFill>
                  <a:srgbClr val="0033CC"/>
                </a:solidFill>
                <a:latin typeface="Arial"/>
                <a:ea typeface="Arial"/>
                <a:cs typeface="Arial"/>
                <a:sym typeface="Arial"/>
              </a:rPr>
              <a:t>Tăng quy định về quảng cáo và an toàn người tiêu dùng</a:t>
            </a:r>
            <a:endParaRPr sz="1100">
              <a:solidFill>
                <a:srgbClr val="0033CC"/>
              </a:solidFill>
              <a:latin typeface="Arial"/>
              <a:ea typeface="Arial"/>
              <a:cs typeface="Arial"/>
              <a:sym typeface="Arial"/>
            </a:endParaRPr>
          </a:p>
        </p:txBody>
      </p:sp>
      <p:grpSp>
        <p:nvGrpSpPr>
          <p:cNvPr id="480" name="Google Shape;480;p21"/>
          <p:cNvGrpSpPr/>
          <p:nvPr/>
        </p:nvGrpSpPr>
        <p:grpSpPr>
          <a:xfrm>
            <a:off x="558800" y="4543210"/>
            <a:ext cx="1586380" cy="1062132"/>
            <a:chOff x="509120" y="4255748"/>
            <a:chExt cx="8631711" cy="389935"/>
          </a:xfrm>
        </p:grpSpPr>
        <p:grpSp>
          <p:nvGrpSpPr>
            <p:cNvPr id="481" name="Google Shape;481;p21"/>
            <p:cNvGrpSpPr/>
            <p:nvPr/>
          </p:nvGrpSpPr>
          <p:grpSpPr>
            <a:xfrm>
              <a:off x="509120" y="4255748"/>
              <a:ext cx="8631711" cy="389935"/>
              <a:chOff x="469465" y="1674352"/>
              <a:chExt cx="3998340" cy="354750"/>
            </a:xfrm>
          </p:grpSpPr>
          <p:sp>
            <p:nvSpPr>
              <p:cNvPr id="482" name="Google Shape;482;p21"/>
              <p:cNvSpPr/>
              <p:nvPr/>
            </p:nvSpPr>
            <p:spPr>
              <a:xfrm>
                <a:off x="469465" y="1674352"/>
                <a:ext cx="3998340" cy="354750"/>
              </a:xfrm>
              <a:prstGeom prst="roundRect">
                <a:avLst>
                  <a:gd fmla="val 0" name="adj"/>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sp>
            <p:nvSpPr>
              <p:cNvPr id="483" name="Google Shape;483;p21"/>
              <p:cNvSpPr/>
              <p:nvPr/>
            </p:nvSpPr>
            <p:spPr>
              <a:xfrm>
                <a:off x="483181" y="1682508"/>
                <a:ext cx="922422" cy="346222"/>
              </a:xfrm>
              <a:custGeom>
                <a:rect b="b" l="l" r="r" t="t"/>
                <a:pathLst>
                  <a:path extrusionOk="0" h="409074" w="922421">
                    <a:moveTo>
                      <a:pt x="0" y="409074"/>
                    </a:moveTo>
                    <a:lnTo>
                      <a:pt x="922421" y="0"/>
                    </a:lnTo>
                    <a:lnTo>
                      <a:pt x="0" y="0"/>
                    </a:lnTo>
                    <a:lnTo>
                      <a:pt x="0" y="409074"/>
                    </a:lnTo>
                    <a:close/>
                  </a:path>
                </a:pathLst>
              </a:custGeom>
              <a:gradFill>
                <a:gsLst>
                  <a:gs pos="0">
                    <a:srgbClr val="FFFFFF">
                      <a:alpha val="26666"/>
                    </a:srgbClr>
                  </a:gs>
                  <a:gs pos="100000">
                    <a:srgbClr val="FFFFFF">
                      <a:alpha val="9803"/>
                    </a:srgbClr>
                  </a:gs>
                </a:gsLst>
                <a:lin ang="9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484" name="Google Shape;484;p21"/>
            <p:cNvSpPr txBox="1"/>
            <p:nvPr/>
          </p:nvSpPr>
          <p:spPr>
            <a:xfrm>
              <a:off x="546430" y="4316724"/>
              <a:ext cx="8488651" cy="245185"/>
            </a:xfrm>
            <a:prstGeom prst="rect">
              <a:avLst/>
            </a:prstGeom>
            <a:noFill/>
            <a:ln>
              <a:noFill/>
            </a:ln>
            <a:effectLst>
              <a:outerShdw blurRad="76200" rotWithShape="0" algn="ctr">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Tầm quan trọng </a:t>
              </a:r>
              <a:endParaRPr/>
            </a:p>
            <a:p>
              <a:pPr indent="0" lvl="0" marL="0" marR="0" rtl="0" algn="ctr">
                <a:spcBef>
                  <a:spcPts val="0"/>
                </a:spcBef>
                <a:spcAft>
                  <a:spcPts val="0"/>
                </a:spcAft>
                <a:buNone/>
              </a:pPr>
              <a:r>
                <a:rPr lang="en-US" sz="1400">
                  <a:solidFill>
                    <a:srgbClr val="FFFFFF"/>
                  </a:solidFill>
                  <a:latin typeface="Arial"/>
                  <a:ea typeface="Arial"/>
                  <a:cs typeface="Arial"/>
                  <a:sym typeface="Arial"/>
                </a:rPr>
                <a:t>và khó khăn </a:t>
              </a:r>
              <a:endParaRPr/>
            </a:p>
            <a:p>
              <a:pPr indent="0" lvl="0" marL="0" marR="0" rtl="0" algn="ctr">
                <a:spcBef>
                  <a:spcPts val="0"/>
                </a:spcBef>
                <a:spcAft>
                  <a:spcPts val="0"/>
                </a:spcAft>
                <a:buNone/>
              </a:pPr>
              <a:r>
                <a:rPr lang="en-US" sz="1400">
                  <a:solidFill>
                    <a:srgbClr val="FFFFFF"/>
                  </a:solidFill>
                  <a:latin typeface="Arial"/>
                  <a:ea typeface="Arial"/>
                  <a:cs typeface="Arial"/>
                  <a:sym typeface="Arial"/>
                </a:rPr>
                <a:t>của việc phát triển </a:t>
              </a:r>
              <a:endParaRPr/>
            </a:p>
            <a:p>
              <a:pPr indent="0" lvl="0" marL="0" marR="0" rtl="0" algn="ctr">
                <a:spcBef>
                  <a:spcPts val="0"/>
                </a:spcBef>
                <a:spcAft>
                  <a:spcPts val="0"/>
                </a:spcAft>
                <a:buNone/>
              </a:pPr>
              <a:r>
                <a:rPr lang="en-US" sz="1400">
                  <a:solidFill>
                    <a:srgbClr val="FFFFFF"/>
                  </a:solidFill>
                  <a:latin typeface="Arial"/>
                  <a:ea typeface="Arial"/>
                  <a:cs typeface="Arial"/>
                  <a:sym typeface="Arial"/>
                </a:rPr>
                <a:t>sản phẩm mới</a:t>
              </a:r>
              <a:endParaRPr sz="1400">
                <a:solidFill>
                  <a:srgbClr val="FFFFFF"/>
                </a:solidFill>
                <a:latin typeface="Arial"/>
                <a:ea typeface="Arial"/>
                <a:cs typeface="Arial"/>
                <a:sym typeface="Arial"/>
              </a:endParaRPr>
            </a:p>
          </p:txBody>
        </p:sp>
      </p:grpSp>
      <p:sp>
        <p:nvSpPr>
          <p:cNvPr id="485" name="Google Shape;485;p21"/>
          <p:cNvSpPr/>
          <p:nvPr/>
        </p:nvSpPr>
        <p:spPr>
          <a:xfrm rot="-5400000">
            <a:off x="565657" y="4406746"/>
            <a:ext cx="137606" cy="137606"/>
          </a:xfrm>
          <a:prstGeom prst="rtTriangl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86" name="Google Shape;486;p21"/>
          <p:cNvGrpSpPr/>
          <p:nvPr/>
        </p:nvGrpSpPr>
        <p:grpSpPr>
          <a:xfrm>
            <a:off x="416127" y="447433"/>
            <a:ext cx="9051873" cy="276999"/>
            <a:chOff x="416127" y="447433"/>
            <a:chExt cx="9051873" cy="276999"/>
          </a:xfrm>
        </p:grpSpPr>
        <p:sp>
          <p:nvSpPr>
            <p:cNvPr id="487" name="Google Shape;487;p21"/>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Phát triển sản phẩm mới</a:t>
              </a:r>
              <a:endParaRPr b="1" sz="1800">
                <a:solidFill>
                  <a:schemeClr val="lt1"/>
                </a:solidFill>
                <a:latin typeface="Arial"/>
                <a:ea typeface="Arial"/>
                <a:cs typeface="Arial"/>
                <a:sym typeface="Arial"/>
              </a:endParaRPr>
            </a:p>
          </p:txBody>
        </p:sp>
        <p:sp>
          <p:nvSpPr>
            <p:cNvPr id="488" name="Google Shape;488;p2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pSp>
        <p:nvGrpSpPr>
          <p:cNvPr id="493" name="Google Shape;493;p22"/>
          <p:cNvGrpSpPr/>
          <p:nvPr/>
        </p:nvGrpSpPr>
        <p:grpSpPr>
          <a:xfrm>
            <a:off x="668502" y="1448530"/>
            <a:ext cx="8818605" cy="4631490"/>
            <a:chOff x="970831" y="1448530"/>
            <a:chExt cx="8511290" cy="4631490"/>
          </a:xfrm>
        </p:grpSpPr>
        <p:sp>
          <p:nvSpPr>
            <p:cNvPr id="494" name="Google Shape;494;p22"/>
            <p:cNvSpPr/>
            <p:nvPr/>
          </p:nvSpPr>
          <p:spPr>
            <a:xfrm>
              <a:off x="3531247" y="1785657"/>
              <a:ext cx="5812779" cy="429436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95" name="Google Shape;495;p22"/>
            <p:cNvSpPr/>
            <p:nvPr/>
          </p:nvSpPr>
          <p:spPr>
            <a:xfrm>
              <a:off x="1004381" y="1785657"/>
              <a:ext cx="2408637" cy="4294363"/>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96" name="Google Shape;496;p22"/>
            <p:cNvSpPr/>
            <p:nvPr/>
          </p:nvSpPr>
          <p:spPr>
            <a:xfrm>
              <a:off x="1129361" y="1892041"/>
              <a:ext cx="2158676" cy="33588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Tạo ý tưởng</a:t>
              </a:r>
              <a:endParaRPr/>
            </a:p>
          </p:txBody>
        </p:sp>
        <p:sp>
          <p:nvSpPr>
            <p:cNvPr id="497" name="Google Shape;497;p22"/>
            <p:cNvSpPr/>
            <p:nvPr/>
          </p:nvSpPr>
          <p:spPr>
            <a:xfrm>
              <a:off x="1129361" y="2508706"/>
              <a:ext cx="2158676" cy="33588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Sàng lọc ý tưởng</a:t>
              </a:r>
              <a:endParaRPr/>
            </a:p>
          </p:txBody>
        </p:sp>
        <p:sp>
          <p:nvSpPr>
            <p:cNvPr id="498" name="Google Shape;498;p22"/>
            <p:cNvSpPr/>
            <p:nvPr/>
          </p:nvSpPr>
          <p:spPr>
            <a:xfrm>
              <a:off x="1113898" y="3125371"/>
              <a:ext cx="2189602" cy="39785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Phát triển và thử nghiệm các ý tưởng sản phẩm </a:t>
              </a:r>
              <a:endParaRPr/>
            </a:p>
          </p:txBody>
        </p:sp>
        <p:sp>
          <p:nvSpPr>
            <p:cNvPr id="499" name="Google Shape;499;p22"/>
            <p:cNvSpPr/>
            <p:nvPr/>
          </p:nvSpPr>
          <p:spPr>
            <a:xfrm>
              <a:off x="1129361" y="3804006"/>
              <a:ext cx="2158676" cy="33588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Phân tích tính khả thi</a:t>
              </a:r>
              <a:endParaRPr b="0" sz="1100">
                <a:solidFill>
                  <a:schemeClr val="lt1"/>
                </a:solidFill>
                <a:latin typeface="Arial"/>
                <a:ea typeface="Arial"/>
                <a:cs typeface="Arial"/>
                <a:sym typeface="Arial"/>
              </a:endParaRPr>
            </a:p>
          </p:txBody>
        </p:sp>
        <p:sp>
          <p:nvSpPr>
            <p:cNvPr id="500" name="Google Shape;500;p22"/>
            <p:cNvSpPr/>
            <p:nvPr/>
          </p:nvSpPr>
          <p:spPr>
            <a:xfrm>
              <a:off x="1129361" y="4420671"/>
              <a:ext cx="2158676" cy="33588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Phát triển sản phẩm</a:t>
              </a:r>
              <a:endParaRPr b="0" sz="1100">
                <a:solidFill>
                  <a:schemeClr val="lt1"/>
                </a:solidFill>
                <a:latin typeface="Arial"/>
                <a:ea typeface="Arial"/>
                <a:cs typeface="Arial"/>
                <a:sym typeface="Arial"/>
              </a:endParaRPr>
            </a:p>
          </p:txBody>
        </p:sp>
        <p:sp>
          <p:nvSpPr>
            <p:cNvPr id="501" name="Google Shape;501;p22"/>
            <p:cNvSpPr/>
            <p:nvPr/>
          </p:nvSpPr>
          <p:spPr>
            <a:xfrm>
              <a:off x="1129361" y="5037336"/>
              <a:ext cx="2158676" cy="33588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Tiếp thị thử nghiệm</a:t>
              </a:r>
              <a:endParaRPr b="0" sz="1100">
                <a:solidFill>
                  <a:schemeClr val="lt1"/>
                </a:solidFill>
                <a:latin typeface="Arial"/>
                <a:ea typeface="Arial"/>
                <a:cs typeface="Arial"/>
                <a:sym typeface="Arial"/>
              </a:endParaRPr>
            </a:p>
          </p:txBody>
        </p:sp>
        <p:sp>
          <p:nvSpPr>
            <p:cNvPr id="502" name="Google Shape;502;p22"/>
            <p:cNvSpPr/>
            <p:nvPr/>
          </p:nvSpPr>
          <p:spPr>
            <a:xfrm>
              <a:off x="1129361" y="5653999"/>
              <a:ext cx="2158676" cy="335889"/>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Arial"/>
                  <a:ea typeface="Arial"/>
                  <a:cs typeface="Arial"/>
                  <a:sym typeface="Arial"/>
                </a:rPr>
                <a:t>Thương mại hóa</a:t>
              </a:r>
              <a:endParaRPr/>
            </a:p>
          </p:txBody>
        </p:sp>
        <p:sp>
          <p:nvSpPr>
            <p:cNvPr id="503" name="Google Shape;503;p22"/>
            <p:cNvSpPr txBox="1"/>
            <p:nvPr/>
          </p:nvSpPr>
          <p:spPr>
            <a:xfrm>
              <a:off x="970831" y="1448530"/>
              <a:ext cx="2475735" cy="34163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lang="en-US" sz="1200">
                  <a:solidFill>
                    <a:srgbClr val="0033CC"/>
                  </a:solidFill>
                  <a:latin typeface="Arial"/>
                  <a:ea typeface="Arial"/>
                  <a:cs typeface="Arial"/>
                  <a:sym typeface="Arial"/>
                </a:rPr>
                <a:t>Quy trình phát triển sản phẩm mới</a:t>
              </a:r>
              <a:endParaRPr b="0" sz="1200">
                <a:solidFill>
                  <a:srgbClr val="0033CC"/>
                </a:solidFill>
                <a:latin typeface="Arial"/>
                <a:ea typeface="Arial"/>
                <a:cs typeface="Arial"/>
                <a:sym typeface="Arial"/>
              </a:endParaRPr>
            </a:p>
          </p:txBody>
        </p:sp>
        <p:sp>
          <p:nvSpPr>
            <p:cNvPr id="504" name="Google Shape;504;p22"/>
            <p:cNvSpPr/>
            <p:nvPr/>
          </p:nvSpPr>
          <p:spPr>
            <a:xfrm>
              <a:off x="3821397" y="1904741"/>
              <a:ext cx="1477912"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Nhận biết</a:t>
              </a:r>
              <a:endParaRPr/>
            </a:p>
          </p:txBody>
        </p:sp>
        <p:sp>
          <p:nvSpPr>
            <p:cNvPr id="505" name="Google Shape;505;p22"/>
            <p:cNvSpPr/>
            <p:nvPr/>
          </p:nvSpPr>
          <p:spPr>
            <a:xfrm>
              <a:off x="3821397" y="2576520"/>
              <a:ext cx="1477912"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Quan tâm</a:t>
              </a:r>
              <a:endParaRPr b="0" sz="1100">
                <a:solidFill>
                  <a:srgbClr val="262626"/>
                </a:solidFill>
                <a:latin typeface="Arial"/>
                <a:ea typeface="Arial"/>
                <a:cs typeface="Arial"/>
                <a:sym typeface="Arial"/>
              </a:endParaRPr>
            </a:p>
          </p:txBody>
        </p:sp>
        <p:sp>
          <p:nvSpPr>
            <p:cNvPr id="506" name="Google Shape;506;p22"/>
            <p:cNvSpPr/>
            <p:nvPr/>
          </p:nvSpPr>
          <p:spPr>
            <a:xfrm>
              <a:off x="3821397" y="5241240"/>
              <a:ext cx="1477912" cy="73895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Xác nhận sau khi</a:t>
              </a:r>
              <a:endParaRPr b="0" sz="1100">
                <a:solidFill>
                  <a:srgbClr val="262626"/>
                </a:solidFill>
                <a:latin typeface="Arial"/>
                <a:ea typeface="Arial"/>
                <a:cs typeface="Arial"/>
                <a:sym typeface="Arial"/>
              </a:endParaRPr>
            </a:p>
            <a:p>
              <a:pPr indent="0" lvl="0" marL="0" marR="0" rtl="0" algn="ctr">
                <a:spcBef>
                  <a:spcPts val="0"/>
                </a:spcBef>
                <a:spcAft>
                  <a:spcPts val="0"/>
                </a:spcAft>
                <a:buNone/>
              </a:pPr>
              <a:r>
                <a:rPr b="0" lang="en-US" sz="1100">
                  <a:solidFill>
                    <a:srgbClr val="262626"/>
                  </a:solidFill>
                  <a:latin typeface="Arial"/>
                  <a:ea typeface="Arial"/>
                  <a:cs typeface="Arial"/>
                  <a:sym typeface="Arial"/>
                </a:rPr>
                <a:t>thông qua</a:t>
              </a:r>
              <a:endParaRPr/>
            </a:p>
          </p:txBody>
        </p:sp>
        <p:sp>
          <p:nvSpPr>
            <p:cNvPr id="507" name="Google Shape;507;p22"/>
            <p:cNvSpPr/>
            <p:nvPr/>
          </p:nvSpPr>
          <p:spPr>
            <a:xfrm>
              <a:off x="3821397" y="3248298"/>
              <a:ext cx="1477912"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Đánh giá</a:t>
              </a:r>
              <a:endParaRPr b="0" sz="1100">
                <a:solidFill>
                  <a:srgbClr val="262626"/>
                </a:solidFill>
                <a:latin typeface="Arial"/>
                <a:ea typeface="Arial"/>
                <a:cs typeface="Arial"/>
                <a:sym typeface="Arial"/>
              </a:endParaRPr>
            </a:p>
          </p:txBody>
        </p:sp>
        <p:sp>
          <p:nvSpPr>
            <p:cNvPr id="508" name="Google Shape;508;p22"/>
            <p:cNvSpPr/>
            <p:nvPr/>
          </p:nvSpPr>
          <p:spPr>
            <a:xfrm>
              <a:off x="3821397" y="3920077"/>
              <a:ext cx="1477912"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Thử nghiệm</a:t>
              </a:r>
              <a:endParaRPr b="0" sz="1100">
                <a:solidFill>
                  <a:srgbClr val="262626"/>
                </a:solidFill>
                <a:latin typeface="Arial"/>
                <a:ea typeface="Arial"/>
                <a:cs typeface="Arial"/>
                <a:sym typeface="Arial"/>
              </a:endParaRPr>
            </a:p>
          </p:txBody>
        </p:sp>
        <p:sp>
          <p:nvSpPr>
            <p:cNvPr id="509" name="Google Shape;509;p22"/>
            <p:cNvSpPr/>
            <p:nvPr/>
          </p:nvSpPr>
          <p:spPr>
            <a:xfrm>
              <a:off x="3821397" y="4591854"/>
              <a:ext cx="1477912"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Thông qua</a:t>
              </a:r>
              <a:endParaRPr/>
            </a:p>
          </p:txBody>
        </p:sp>
        <p:sp>
          <p:nvSpPr>
            <p:cNvPr id="510" name="Google Shape;510;p22"/>
            <p:cNvSpPr/>
            <p:nvPr/>
          </p:nvSpPr>
          <p:spPr>
            <a:xfrm>
              <a:off x="5435293" y="1904741"/>
              <a:ext cx="3542558"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Người tiêu dùng tìm thấy một sản phẩm mới</a:t>
              </a:r>
              <a:endParaRPr/>
            </a:p>
          </p:txBody>
        </p:sp>
        <p:sp>
          <p:nvSpPr>
            <p:cNvPr id="511" name="Google Shape;511;p22"/>
            <p:cNvSpPr/>
            <p:nvPr/>
          </p:nvSpPr>
          <p:spPr>
            <a:xfrm>
              <a:off x="5435293" y="3248298"/>
              <a:ext cx="3542558"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Đánh giá ưu điểm của sản phẩm mới</a:t>
              </a:r>
              <a:endParaRPr/>
            </a:p>
          </p:txBody>
        </p:sp>
        <p:sp>
          <p:nvSpPr>
            <p:cNvPr id="512" name="Google Shape;512;p22"/>
            <p:cNvSpPr/>
            <p:nvPr/>
          </p:nvSpPr>
          <p:spPr>
            <a:xfrm>
              <a:off x="5435293" y="3920077"/>
              <a:ext cx="3542558"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Cố gắng đánh giá giá trị của </a:t>
              </a:r>
              <a:endParaRPr/>
            </a:p>
            <a:p>
              <a:pPr indent="0" lvl="0" marL="0" marR="0" rtl="0" algn="ctr">
                <a:spcBef>
                  <a:spcPts val="0"/>
                </a:spcBef>
                <a:spcAft>
                  <a:spcPts val="0"/>
                </a:spcAft>
                <a:buNone/>
              </a:pPr>
              <a:r>
                <a:rPr b="0" lang="en-US" sz="1100">
                  <a:solidFill>
                    <a:srgbClr val="262626"/>
                  </a:solidFill>
                  <a:latin typeface="Arial"/>
                  <a:ea typeface="Arial"/>
                  <a:cs typeface="Arial"/>
                  <a:sym typeface="Arial"/>
                </a:rPr>
                <a:t>sản phẩm mới.</a:t>
              </a:r>
              <a:endParaRPr/>
            </a:p>
          </p:txBody>
        </p:sp>
        <p:sp>
          <p:nvSpPr>
            <p:cNvPr id="513" name="Google Shape;513;p22"/>
            <p:cNvSpPr/>
            <p:nvPr/>
          </p:nvSpPr>
          <p:spPr>
            <a:xfrm>
              <a:off x="5435293" y="4591854"/>
              <a:ext cx="3542558"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Quyết định xem có chính thức</a:t>
              </a:r>
              <a:endParaRPr b="0" sz="1100">
                <a:solidFill>
                  <a:srgbClr val="262626"/>
                </a:solidFill>
                <a:latin typeface="Arial"/>
                <a:ea typeface="Arial"/>
                <a:cs typeface="Arial"/>
                <a:sym typeface="Arial"/>
              </a:endParaRPr>
            </a:p>
            <a:p>
              <a:pPr indent="0" lvl="0" marL="0" marR="0" rtl="0" algn="ctr">
                <a:spcBef>
                  <a:spcPts val="0"/>
                </a:spcBef>
                <a:spcAft>
                  <a:spcPts val="0"/>
                </a:spcAft>
                <a:buNone/>
              </a:pPr>
              <a:r>
                <a:rPr b="0" lang="en-US" sz="1100">
                  <a:solidFill>
                    <a:srgbClr val="262626"/>
                  </a:solidFill>
                  <a:latin typeface="Arial"/>
                  <a:ea typeface="Arial"/>
                  <a:cs typeface="Arial"/>
                  <a:sym typeface="Arial"/>
                </a:rPr>
                <a:t>sử dụng sản phẩm mới không </a:t>
              </a:r>
              <a:endParaRPr/>
            </a:p>
          </p:txBody>
        </p:sp>
        <p:sp>
          <p:nvSpPr>
            <p:cNvPr id="514" name="Google Shape;514;p22"/>
            <p:cNvSpPr/>
            <p:nvPr/>
          </p:nvSpPr>
          <p:spPr>
            <a:xfrm>
              <a:off x="5435293" y="5241240"/>
              <a:ext cx="3542558" cy="750152"/>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Liên tục kiểm tra xem lựa chọn của bạn có đúng không </a:t>
              </a:r>
              <a:endParaRPr/>
            </a:p>
          </p:txBody>
        </p:sp>
        <p:sp>
          <p:nvSpPr>
            <p:cNvPr id="515" name="Google Shape;515;p22"/>
            <p:cNvSpPr/>
            <p:nvPr/>
          </p:nvSpPr>
          <p:spPr>
            <a:xfrm>
              <a:off x="5435293" y="2576520"/>
              <a:ext cx="3542558" cy="47024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100">
                  <a:solidFill>
                    <a:srgbClr val="262626"/>
                  </a:solidFill>
                  <a:latin typeface="Arial"/>
                  <a:ea typeface="Arial"/>
                  <a:cs typeface="Arial"/>
                  <a:sym typeface="Arial"/>
                </a:rPr>
                <a:t>Bắt đầu tìm kiếm thông tin với sự quan tâm</a:t>
              </a:r>
              <a:endParaRPr b="0" sz="1100">
                <a:solidFill>
                  <a:srgbClr val="262626"/>
                </a:solidFill>
                <a:latin typeface="Arial"/>
                <a:ea typeface="Arial"/>
                <a:cs typeface="Arial"/>
                <a:sym typeface="Arial"/>
              </a:endParaRPr>
            </a:p>
            <a:p>
              <a:pPr indent="0" lvl="0" marL="0" marR="0" rtl="0" algn="ctr">
                <a:spcBef>
                  <a:spcPts val="0"/>
                </a:spcBef>
                <a:spcAft>
                  <a:spcPts val="0"/>
                </a:spcAft>
                <a:buNone/>
              </a:pPr>
              <a:r>
                <a:rPr b="0" lang="en-US" sz="1100">
                  <a:solidFill>
                    <a:srgbClr val="262626"/>
                  </a:solidFill>
                  <a:latin typeface="Arial"/>
                  <a:ea typeface="Arial"/>
                  <a:cs typeface="Arial"/>
                  <a:sym typeface="Arial"/>
                </a:rPr>
                <a:t>đến sản phẩm mới </a:t>
              </a:r>
              <a:endParaRPr/>
            </a:p>
          </p:txBody>
        </p:sp>
        <p:cxnSp>
          <p:nvCxnSpPr>
            <p:cNvPr id="516" name="Google Shape;516;p22"/>
            <p:cNvCxnSpPr/>
            <p:nvPr/>
          </p:nvCxnSpPr>
          <p:spPr>
            <a:xfrm>
              <a:off x="4560353" y="2374986"/>
              <a:ext cx="0" cy="201534"/>
            </a:xfrm>
            <a:prstGeom prst="straightConnector1">
              <a:avLst/>
            </a:prstGeom>
            <a:noFill/>
            <a:ln cap="flat" cmpd="sng" w="19050">
              <a:solidFill>
                <a:srgbClr val="A5A5A5"/>
              </a:solidFill>
              <a:prstDash val="solid"/>
              <a:round/>
              <a:headEnd len="med" w="med" type="none"/>
              <a:tailEnd len="med" w="med" type="triangle"/>
            </a:ln>
          </p:spPr>
        </p:cxnSp>
        <p:cxnSp>
          <p:nvCxnSpPr>
            <p:cNvPr id="517" name="Google Shape;517;p22"/>
            <p:cNvCxnSpPr/>
            <p:nvPr/>
          </p:nvCxnSpPr>
          <p:spPr>
            <a:xfrm>
              <a:off x="4560353" y="5062099"/>
              <a:ext cx="0" cy="201534"/>
            </a:xfrm>
            <a:prstGeom prst="straightConnector1">
              <a:avLst/>
            </a:prstGeom>
            <a:noFill/>
            <a:ln cap="flat" cmpd="sng" w="19050">
              <a:solidFill>
                <a:srgbClr val="A5A5A5"/>
              </a:solidFill>
              <a:prstDash val="solid"/>
              <a:round/>
              <a:headEnd len="med" w="med" type="none"/>
              <a:tailEnd len="med" w="med" type="triangle"/>
            </a:ln>
          </p:spPr>
        </p:cxnSp>
        <p:cxnSp>
          <p:nvCxnSpPr>
            <p:cNvPr id="518" name="Google Shape;518;p22"/>
            <p:cNvCxnSpPr/>
            <p:nvPr/>
          </p:nvCxnSpPr>
          <p:spPr>
            <a:xfrm>
              <a:off x="4560353" y="4390320"/>
              <a:ext cx="0" cy="201534"/>
            </a:xfrm>
            <a:prstGeom prst="straightConnector1">
              <a:avLst/>
            </a:prstGeom>
            <a:noFill/>
            <a:ln cap="flat" cmpd="sng" w="19050">
              <a:solidFill>
                <a:srgbClr val="A5A5A5"/>
              </a:solidFill>
              <a:prstDash val="solid"/>
              <a:round/>
              <a:headEnd len="med" w="med" type="none"/>
              <a:tailEnd len="med" w="med" type="triangle"/>
            </a:ln>
          </p:spPr>
        </p:cxnSp>
        <p:cxnSp>
          <p:nvCxnSpPr>
            <p:cNvPr id="519" name="Google Shape;519;p22"/>
            <p:cNvCxnSpPr/>
            <p:nvPr/>
          </p:nvCxnSpPr>
          <p:spPr>
            <a:xfrm>
              <a:off x="4560353" y="3718543"/>
              <a:ext cx="0" cy="201534"/>
            </a:xfrm>
            <a:prstGeom prst="straightConnector1">
              <a:avLst/>
            </a:prstGeom>
            <a:noFill/>
            <a:ln cap="flat" cmpd="sng" w="19050">
              <a:solidFill>
                <a:srgbClr val="A5A5A5"/>
              </a:solidFill>
              <a:prstDash val="solid"/>
              <a:round/>
              <a:headEnd len="med" w="med" type="none"/>
              <a:tailEnd len="med" w="med" type="triangle"/>
            </a:ln>
          </p:spPr>
        </p:cxnSp>
        <p:cxnSp>
          <p:nvCxnSpPr>
            <p:cNvPr id="520" name="Google Shape;520;p22"/>
            <p:cNvCxnSpPr/>
            <p:nvPr/>
          </p:nvCxnSpPr>
          <p:spPr>
            <a:xfrm>
              <a:off x="4560353" y="3046765"/>
              <a:ext cx="0" cy="201534"/>
            </a:xfrm>
            <a:prstGeom prst="straightConnector1">
              <a:avLst/>
            </a:prstGeom>
            <a:noFill/>
            <a:ln cap="flat" cmpd="sng" w="19050">
              <a:solidFill>
                <a:srgbClr val="A5A5A5"/>
              </a:solidFill>
              <a:prstDash val="solid"/>
              <a:round/>
              <a:headEnd len="med" w="med" type="none"/>
              <a:tailEnd len="med" w="med" type="triangle"/>
            </a:ln>
          </p:spPr>
        </p:cxnSp>
        <p:sp>
          <p:nvSpPr>
            <p:cNvPr id="521" name="Google Shape;521;p22"/>
            <p:cNvSpPr txBox="1"/>
            <p:nvPr/>
          </p:nvSpPr>
          <p:spPr>
            <a:xfrm>
              <a:off x="6964613" y="1448530"/>
              <a:ext cx="2517508" cy="34144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lang="en-US" sz="1200">
                  <a:solidFill>
                    <a:srgbClr val="0033CC"/>
                  </a:solidFill>
                  <a:latin typeface="Arial"/>
                  <a:ea typeface="Arial"/>
                  <a:cs typeface="Arial"/>
                  <a:sym typeface="Arial"/>
                </a:rPr>
                <a:t>Quy trình nghiệm thu sản phẩm mới</a:t>
              </a:r>
              <a:endParaRPr b="0" sz="1200">
                <a:solidFill>
                  <a:srgbClr val="0033CC"/>
                </a:solidFill>
                <a:latin typeface="Arial"/>
                <a:ea typeface="Arial"/>
                <a:cs typeface="Arial"/>
                <a:sym typeface="Arial"/>
              </a:endParaRPr>
            </a:p>
          </p:txBody>
        </p:sp>
        <p:cxnSp>
          <p:nvCxnSpPr>
            <p:cNvPr id="522" name="Google Shape;522;p22"/>
            <p:cNvCxnSpPr/>
            <p:nvPr/>
          </p:nvCxnSpPr>
          <p:spPr>
            <a:xfrm>
              <a:off x="2208699" y="2267551"/>
              <a:ext cx="0" cy="201534"/>
            </a:xfrm>
            <a:prstGeom prst="straightConnector1">
              <a:avLst/>
            </a:prstGeom>
            <a:noFill/>
            <a:ln cap="flat" cmpd="sng" w="19050">
              <a:solidFill>
                <a:srgbClr val="003399"/>
              </a:solidFill>
              <a:prstDash val="solid"/>
              <a:round/>
              <a:headEnd len="med" w="med" type="none"/>
              <a:tailEnd len="med" w="med" type="triangle"/>
            </a:ln>
          </p:spPr>
        </p:cxnSp>
        <p:cxnSp>
          <p:nvCxnSpPr>
            <p:cNvPr id="523" name="Google Shape;523;p22"/>
            <p:cNvCxnSpPr/>
            <p:nvPr/>
          </p:nvCxnSpPr>
          <p:spPr>
            <a:xfrm>
              <a:off x="2208699" y="2884216"/>
              <a:ext cx="0" cy="201534"/>
            </a:xfrm>
            <a:prstGeom prst="straightConnector1">
              <a:avLst/>
            </a:prstGeom>
            <a:noFill/>
            <a:ln cap="flat" cmpd="sng" w="19050">
              <a:solidFill>
                <a:srgbClr val="003399"/>
              </a:solidFill>
              <a:prstDash val="solid"/>
              <a:round/>
              <a:headEnd len="med" w="med" type="none"/>
              <a:tailEnd len="med" w="med" type="triangle"/>
            </a:ln>
          </p:spPr>
        </p:cxnSp>
        <p:cxnSp>
          <p:nvCxnSpPr>
            <p:cNvPr id="524" name="Google Shape;524;p22"/>
            <p:cNvCxnSpPr/>
            <p:nvPr/>
          </p:nvCxnSpPr>
          <p:spPr>
            <a:xfrm>
              <a:off x="2208699" y="3562851"/>
              <a:ext cx="0" cy="201534"/>
            </a:xfrm>
            <a:prstGeom prst="straightConnector1">
              <a:avLst/>
            </a:prstGeom>
            <a:noFill/>
            <a:ln cap="flat" cmpd="sng" w="19050">
              <a:solidFill>
                <a:srgbClr val="003399"/>
              </a:solidFill>
              <a:prstDash val="solid"/>
              <a:round/>
              <a:headEnd len="med" w="med" type="none"/>
              <a:tailEnd len="med" w="med" type="triangle"/>
            </a:ln>
          </p:spPr>
        </p:cxnSp>
        <p:cxnSp>
          <p:nvCxnSpPr>
            <p:cNvPr id="525" name="Google Shape;525;p22"/>
            <p:cNvCxnSpPr/>
            <p:nvPr/>
          </p:nvCxnSpPr>
          <p:spPr>
            <a:xfrm>
              <a:off x="2208699" y="4179516"/>
              <a:ext cx="0" cy="201534"/>
            </a:xfrm>
            <a:prstGeom prst="straightConnector1">
              <a:avLst/>
            </a:prstGeom>
            <a:noFill/>
            <a:ln cap="flat" cmpd="sng" w="19050">
              <a:solidFill>
                <a:srgbClr val="003399"/>
              </a:solidFill>
              <a:prstDash val="solid"/>
              <a:round/>
              <a:headEnd len="med" w="med" type="none"/>
              <a:tailEnd len="med" w="med" type="triangle"/>
            </a:ln>
          </p:spPr>
        </p:cxnSp>
        <p:cxnSp>
          <p:nvCxnSpPr>
            <p:cNvPr id="526" name="Google Shape;526;p22"/>
            <p:cNvCxnSpPr/>
            <p:nvPr/>
          </p:nvCxnSpPr>
          <p:spPr>
            <a:xfrm>
              <a:off x="2208699" y="4796181"/>
              <a:ext cx="0" cy="201534"/>
            </a:xfrm>
            <a:prstGeom prst="straightConnector1">
              <a:avLst/>
            </a:prstGeom>
            <a:noFill/>
            <a:ln cap="flat" cmpd="sng" w="19050">
              <a:solidFill>
                <a:srgbClr val="003399"/>
              </a:solidFill>
              <a:prstDash val="solid"/>
              <a:round/>
              <a:headEnd len="med" w="med" type="none"/>
              <a:tailEnd len="med" w="med" type="triangle"/>
            </a:ln>
          </p:spPr>
        </p:cxnSp>
        <p:cxnSp>
          <p:nvCxnSpPr>
            <p:cNvPr id="527" name="Google Shape;527;p22"/>
            <p:cNvCxnSpPr/>
            <p:nvPr/>
          </p:nvCxnSpPr>
          <p:spPr>
            <a:xfrm>
              <a:off x="2208699" y="5412846"/>
              <a:ext cx="0" cy="201534"/>
            </a:xfrm>
            <a:prstGeom prst="straightConnector1">
              <a:avLst/>
            </a:prstGeom>
            <a:noFill/>
            <a:ln cap="flat" cmpd="sng" w="19050">
              <a:solidFill>
                <a:srgbClr val="003399"/>
              </a:solidFill>
              <a:prstDash val="solid"/>
              <a:round/>
              <a:headEnd len="med" w="med" type="none"/>
              <a:tailEnd len="med" w="med" type="triangle"/>
            </a:ln>
          </p:spPr>
        </p:cxnSp>
      </p:grpSp>
      <p:grpSp>
        <p:nvGrpSpPr>
          <p:cNvPr id="528" name="Google Shape;528;p22"/>
          <p:cNvGrpSpPr/>
          <p:nvPr/>
        </p:nvGrpSpPr>
        <p:grpSpPr>
          <a:xfrm>
            <a:off x="416127" y="447433"/>
            <a:ext cx="9051873" cy="276999"/>
            <a:chOff x="416127" y="447433"/>
            <a:chExt cx="9051873" cy="276999"/>
          </a:xfrm>
        </p:grpSpPr>
        <p:sp>
          <p:nvSpPr>
            <p:cNvPr id="529" name="Google Shape;529;p22"/>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Phát triển sản phẩm mới</a:t>
              </a:r>
              <a:endParaRPr b="1" sz="1800">
                <a:solidFill>
                  <a:schemeClr val="lt1"/>
                </a:solidFill>
                <a:latin typeface="Arial"/>
                <a:ea typeface="Arial"/>
                <a:cs typeface="Arial"/>
                <a:sym typeface="Arial"/>
              </a:endParaRPr>
            </a:p>
          </p:txBody>
        </p:sp>
        <p:sp>
          <p:nvSpPr>
            <p:cNvPr id="530" name="Google Shape;530;p2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Lập kế hoạch dịch vụ và thiết kế</a:t>
            </a:r>
            <a:endParaRPr b="1" sz="3600">
              <a:solidFill>
                <a:schemeClr val="dk1"/>
              </a:solidFill>
              <a:latin typeface="Arial"/>
              <a:ea typeface="Arial"/>
              <a:cs typeface="Arial"/>
              <a:sym typeface="Arial"/>
            </a:endParaRPr>
          </a:p>
        </p:txBody>
      </p:sp>
      <p:sp>
        <p:nvSpPr>
          <p:cNvPr id="537" name="Google Shape;537;p23"/>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2.</a:t>
            </a:r>
            <a:endParaRPr/>
          </a:p>
        </p:txBody>
      </p:sp>
      <p:grpSp>
        <p:nvGrpSpPr>
          <p:cNvPr id="538" name="Google Shape;538;p23"/>
          <p:cNvGrpSpPr/>
          <p:nvPr/>
        </p:nvGrpSpPr>
        <p:grpSpPr>
          <a:xfrm>
            <a:off x="1051644" y="3971927"/>
            <a:ext cx="7200816" cy="1493136"/>
            <a:chOff x="1051644" y="3971927"/>
            <a:chExt cx="7200816" cy="1493136"/>
          </a:xfrm>
        </p:grpSpPr>
        <p:grpSp>
          <p:nvGrpSpPr>
            <p:cNvPr id="539" name="Google Shape;539;p23"/>
            <p:cNvGrpSpPr/>
            <p:nvPr/>
          </p:nvGrpSpPr>
          <p:grpSpPr>
            <a:xfrm>
              <a:off x="1051644" y="3971927"/>
              <a:ext cx="5702300" cy="278172"/>
              <a:chOff x="1051644" y="3971927"/>
              <a:chExt cx="5702300" cy="278172"/>
            </a:xfrm>
          </p:grpSpPr>
          <p:sp>
            <p:nvSpPr>
              <p:cNvPr id="540" name="Google Shape;540;p23"/>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Tổng quan về lập kế hoạch dịch vụ</a:t>
                </a:r>
                <a:endParaRPr/>
              </a:p>
            </p:txBody>
          </p:sp>
          <p:sp>
            <p:nvSpPr>
              <p:cNvPr id="541" name="Google Shape;541;p23"/>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542" name="Google Shape;542;p23"/>
            <p:cNvGrpSpPr/>
            <p:nvPr/>
          </p:nvGrpSpPr>
          <p:grpSpPr>
            <a:xfrm>
              <a:off x="1051644" y="4376915"/>
              <a:ext cx="6766476" cy="278172"/>
              <a:chOff x="1051644" y="4401761"/>
              <a:chExt cx="6766476" cy="278172"/>
            </a:xfrm>
          </p:grpSpPr>
          <p:sp>
            <p:nvSpPr>
              <p:cNvPr id="543" name="Google Shape;543;p23"/>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Cân nhắc khi phát triển Sản phẩm và Dịch vụ</a:t>
                </a:r>
                <a:endParaRPr/>
              </a:p>
            </p:txBody>
          </p:sp>
          <p:sp>
            <p:nvSpPr>
              <p:cNvPr id="544" name="Google Shape;544;p23"/>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545" name="Google Shape;545;p23"/>
            <p:cNvGrpSpPr/>
            <p:nvPr/>
          </p:nvGrpSpPr>
          <p:grpSpPr>
            <a:xfrm>
              <a:off x="1051644" y="4781903"/>
              <a:ext cx="6903636" cy="278172"/>
              <a:chOff x="1051644" y="4401761"/>
              <a:chExt cx="6903636" cy="278172"/>
            </a:xfrm>
          </p:grpSpPr>
          <p:sp>
            <p:nvSpPr>
              <p:cNvPr id="546" name="Google Shape;546;p23"/>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2.3. Phát triển sản phẩm mới</a:t>
                </a:r>
                <a:endParaRPr sz="1800">
                  <a:solidFill>
                    <a:srgbClr val="A5A5A5"/>
                  </a:solidFill>
                  <a:latin typeface="Arial"/>
                  <a:ea typeface="Arial"/>
                  <a:cs typeface="Arial"/>
                  <a:sym typeface="Arial"/>
                </a:endParaRPr>
              </a:p>
            </p:txBody>
          </p:sp>
          <p:sp>
            <p:nvSpPr>
              <p:cNvPr id="547" name="Google Shape;547;p23"/>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548" name="Google Shape;548;p23"/>
            <p:cNvGrpSpPr/>
            <p:nvPr/>
          </p:nvGrpSpPr>
          <p:grpSpPr>
            <a:xfrm>
              <a:off x="1051644" y="5186891"/>
              <a:ext cx="7200816" cy="278172"/>
              <a:chOff x="1051644" y="4401761"/>
              <a:chExt cx="7200816" cy="278172"/>
            </a:xfrm>
          </p:grpSpPr>
          <p:sp>
            <p:nvSpPr>
              <p:cNvPr id="549" name="Google Shape;549;p23"/>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2.4. Các biện pháp bảo mật IoT và bảo mật dịch vụ</a:t>
                </a:r>
                <a:endParaRPr/>
              </a:p>
            </p:txBody>
          </p:sp>
          <p:sp>
            <p:nvSpPr>
              <p:cNvPr id="550" name="Google Shape;550;p23"/>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pSp>
        <p:nvGrpSpPr>
          <p:cNvPr id="555" name="Google Shape;555;p24"/>
          <p:cNvGrpSpPr/>
          <p:nvPr/>
        </p:nvGrpSpPr>
        <p:grpSpPr>
          <a:xfrm>
            <a:off x="558800" y="1914369"/>
            <a:ext cx="8785225" cy="215444"/>
            <a:chOff x="1027113" y="2045625"/>
            <a:chExt cx="8785225" cy="215444"/>
          </a:xfrm>
        </p:grpSpPr>
        <p:sp>
          <p:nvSpPr>
            <p:cNvPr id="556" name="Google Shape;556;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7" name="Google Shape;557;p2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 hình bảo mật của các sản phẩm và dịch vụ IoT</a:t>
              </a:r>
              <a:endParaRPr/>
            </a:p>
          </p:txBody>
        </p:sp>
      </p:grpSp>
      <p:grpSp>
        <p:nvGrpSpPr>
          <p:cNvPr id="558" name="Google Shape;558;p24"/>
          <p:cNvGrpSpPr/>
          <p:nvPr/>
        </p:nvGrpSpPr>
        <p:grpSpPr>
          <a:xfrm>
            <a:off x="558801" y="2516618"/>
            <a:ext cx="8785224" cy="2761841"/>
            <a:chOff x="558801" y="2310878"/>
            <a:chExt cx="8785224" cy="2761841"/>
          </a:xfrm>
        </p:grpSpPr>
        <p:grpSp>
          <p:nvGrpSpPr>
            <p:cNvPr id="559" name="Google Shape;559;p24"/>
            <p:cNvGrpSpPr/>
            <p:nvPr/>
          </p:nvGrpSpPr>
          <p:grpSpPr>
            <a:xfrm flipH="1" rot="10800000">
              <a:off x="2356712" y="2722708"/>
              <a:ext cx="5218356" cy="620262"/>
              <a:chOff x="3522933" y="2998606"/>
              <a:chExt cx="3416900" cy="770347"/>
            </a:xfrm>
          </p:grpSpPr>
          <p:pic>
            <p:nvPicPr>
              <p:cNvPr descr="E:\PNG\화살표\화살살.png" id="560" name="Google Shape;560;p24"/>
              <p:cNvPicPr preferRelativeResize="0"/>
              <p:nvPr/>
            </p:nvPicPr>
            <p:blipFill rotWithShape="1">
              <a:blip r:embed="rId3">
                <a:alphaModFix/>
              </a:blip>
              <a:srcRect b="0" l="0" r="0" t="0"/>
              <a:stretch/>
            </p:blipFill>
            <p:spPr>
              <a:xfrm flipH="1" rot="10800000">
                <a:off x="3522933" y="2998606"/>
                <a:ext cx="3416900" cy="770347"/>
              </a:xfrm>
              <a:prstGeom prst="rect">
                <a:avLst/>
              </a:prstGeom>
              <a:noFill/>
              <a:ln>
                <a:noFill/>
              </a:ln>
            </p:spPr>
          </p:pic>
          <p:pic>
            <p:nvPicPr>
              <p:cNvPr descr="E:\PNG\화살표\화살살.png" id="561" name="Google Shape;561;p24"/>
              <p:cNvPicPr preferRelativeResize="0"/>
              <p:nvPr/>
            </p:nvPicPr>
            <p:blipFill rotWithShape="1">
              <a:blip r:embed="rId3">
                <a:alphaModFix/>
              </a:blip>
              <a:srcRect b="0" l="0" r="0" t="0"/>
              <a:stretch/>
            </p:blipFill>
            <p:spPr>
              <a:xfrm flipH="1" rot="10800000">
                <a:off x="3522933" y="2998606"/>
                <a:ext cx="3416900" cy="770347"/>
              </a:xfrm>
              <a:prstGeom prst="rect">
                <a:avLst/>
              </a:prstGeom>
              <a:noFill/>
              <a:ln>
                <a:noFill/>
              </a:ln>
            </p:spPr>
          </p:pic>
        </p:grpSp>
        <p:sp>
          <p:nvSpPr>
            <p:cNvPr id="562" name="Google Shape;562;p24"/>
            <p:cNvSpPr txBox="1"/>
            <p:nvPr/>
          </p:nvSpPr>
          <p:spPr>
            <a:xfrm>
              <a:off x="2581926" y="2310878"/>
              <a:ext cx="4740894" cy="36920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799">
                  <a:solidFill>
                    <a:srgbClr val="262626"/>
                  </a:solidFill>
                  <a:latin typeface="Arial"/>
                  <a:ea typeface="Arial"/>
                  <a:cs typeface="Arial"/>
                  <a:sym typeface="Arial"/>
                </a:rPr>
                <a:t>Cung cấp dịch vụ bảo mật an toàn</a:t>
              </a:r>
              <a:endParaRPr sz="1799">
                <a:solidFill>
                  <a:srgbClr val="262626"/>
                </a:solidFill>
                <a:latin typeface="Arial"/>
                <a:ea typeface="Arial"/>
                <a:cs typeface="Arial"/>
                <a:sym typeface="Arial"/>
              </a:endParaRPr>
            </a:p>
          </p:txBody>
        </p:sp>
        <p:grpSp>
          <p:nvGrpSpPr>
            <p:cNvPr id="563" name="Google Shape;563;p24"/>
            <p:cNvGrpSpPr/>
            <p:nvPr/>
          </p:nvGrpSpPr>
          <p:grpSpPr>
            <a:xfrm>
              <a:off x="558801" y="3397101"/>
              <a:ext cx="8785224" cy="1022132"/>
              <a:chOff x="1851025" y="4220059"/>
              <a:chExt cx="6200776" cy="1306796"/>
            </a:xfrm>
          </p:grpSpPr>
          <p:sp>
            <p:nvSpPr>
              <p:cNvPr id="564" name="Google Shape;564;p24"/>
              <p:cNvSpPr/>
              <p:nvPr/>
            </p:nvSpPr>
            <p:spPr>
              <a:xfrm>
                <a:off x="1851025" y="4220059"/>
                <a:ext cx="6200776" cy="1306796"/>
              </a:xfrm>
              <a:prstGeom prst="rect">
                <a:avLst/>
              </a:prstGeom>
              <a:solidFill>
                <a:srgbClr val="193EB0"/>
              </a:solidFill>
              <a:ln cap="flat" cmpd="sng" w="12700">
                <a:solidFill>
                  <a:srgbClr val="42719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Yêu cầu bảo mật mới</a:t>
                </a:r>
                <a:endParaRPr sz="1400">
                  <a:solidFill>
                    <a:srgbClr val="FFFFFF"/>
                  </a:solidFill>
                  <a:latin typeface="Arial"/>
                  <a:ea typeface="Arial"/>
                  <a:cs typeface="Arial"/>
                  <a:sym typeface="Arial"/>
                </a:endParaRPr>
              </a:p>
            </p:txBody>
          </p:sp>
          <p:sp>
            <p:nvSpPr>
              <p:cNvPr id="565" name="Google Shape;565;p24"/>
              <p:cNvSpPr/>
              <p:nvPr/>
            </p:nvSpPr>
            <p:spPr>
              <a:xfrm>
                <a:off x="1902808" y="4337754"/>
                <a:ext cx="3702401" cy="1099731"/>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3F3F3F"/>
                    </a:solidFill>
                    <a:latin typeface="Arial"/>
                    <a:ea typeface="Arial"/>
                    <a:cs typeface="Arial"/>
                    <a:sym typeface="Arial"/>
                  </a:rPr>
                  <a:t>Yêu cầu bảo mật chung</a:t>
                </a:r>
                <a:endParaRPr sz="1400">
                  <a:solidFill>
                    <a:srgbClr val="3F3F3F"/>
                  </a:solidFill>
                  <a:latin typeface="Arial"/>
                  <a:ea typeface="Arial"/>
                  <a:cs typeface="Arial"/>
                  <a:sym typeface="Arial"/>
                </a:endParaRPr>
              </a:p>
            </p:txBody>
          </p:sp>
          <p:sp>
            <p:nvSpPr>
              <p:cNvPr id="566" name="Google Shape;566;p24"/>
              <p:cNvSpPr/>
              <p:nvPr/>
            </p:nvSpPr>
            <p:spPr>
              <a:xfrm>
                <a:off x="1955410" y="4758267"/>
                <a:ext cx="1168836"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Bảo mật</a:t>
                </a:r>
                <a:endParaRPr sz="1200">
                  <a:solidFill>
                    <a:schemeClr val="dk1"/>
                  </a:solidFill>
                  <a:latin typeface="Arial"/>
                  <a:ea typeface="Arial"/>
                  <a:cs typeface="Arial"/>
                  <a:sym typeface="Arial"/>
                </a:endParaRPr>
              </a:p>
            </p:txBody>
          </p:sp>
          <p:sp>
            <p:nvSpPr>
              <p:cNvPr id="567" name="Google Shape;567;p24"/>
              <p:cNvSpPr/>
              <p:nvPr/>
            </p:nvSpPr>
            <p:spPr>
              <a:xfrm>
                <a:off x="1955410" y="5116160"/>
                <a:ext cx="1168836"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Chứng nhận</a:t>
                </a:r>
                <a:endParaRPr sz="1200">
                  <a:solidFill>
                    <a:schemeClr val="dk1"/>
                  </a:solidFill>
                  <a:latin typeface="Arial"/>
                  <a:ea typeface="Arial"/>
                  <a:cs typeface="Arial"/>
                  <a:sym typeface="Arial"/>
                </a:endParaRPr>
              </a:p>
            </p:txBody>
          </p:sp>
          <p:sp>
            <p:nvSpPr>
              <p:cNvPr id="568" name="Google Shape;568;p24"/>
              <p:cNvSpPr/>
              <p:nvPr/>
            </p:nvSpPr>
            <p:spPr>
              <a:xfrm>
                <a:off x="3174353" y="5116160"/>
                <a:ext cx="1168836"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Không thoái thác</a:t>
                </a:r>
                <a:endParaRPr sz="1200">
                  <a:solidFill>
                    <a:schemeClr val="dk1"/>
                  </a:solidFill>
                  <a:latin typeface="Arial"/>
                  <a:ea typeface="Arial"/>
                  <a:cs typeface="Arial"/>
                  <a:sym typeface="Arial"/>
                </a:endParaRPr>
              </a:p>
            </p:txBody>
          </p:sp>
          <p:sp>
            <p:nvSpPr>
              <p:cNvPr id="569" name="Google Shape;569;p24"/>
              <p:cNvSpPr/>
              <p:nvPr/>
            </p:nvSpPr>
            <p:spPr>
              <a:xfrm>
                <a:off x="4393295" y="5116160"/>
                <a:ext cx="1168836"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Điều khiển truy cập</a:t>
                </a:r>
                <a:endParaRPr sz="1200">
                  <a:solidFill>
                    <a:schemeClr val="dk1"/>
                  </a:solidFill>
                  <a:latin typeface="Arial"/>
                  <a:ea typeface="Arial"/>
                  <a:cs typeface="Arial"/>
                  <a:sym typeface="Arial"/>
                </a:endParaRPr>
              </a:p>
            </p:txBody>
          </p:sp>
          <p:sp>
            <p:nvSpPr>
              <p:cNvPr id="570" name="Google Shape;570;p24"/>
              <p:cNvSpPr/>
              <p:nvPr/>
            </p:nvSpPr>
            <p:spPr>
              <a:xfrm>
                <a:off x="3174353" y="4758267"/>
                <a:ext cx="1168836"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Tính toàn vẹn</a:t>
                </a:r>
                <a:endParaRPr sz="1200">
                  <a:solidFill>
                    <a:schemeClr val="dk1"/>
                  </a:solidFill>
                  <a:latin typeface="Arial"/>
                  <a:ea typeface="Arial"/>
                  <a:cs typeface="Arial"/>
                  <a:sym typeface="Arial"/>
                </a:endParaRPr>
              </a:p>
            </p:txBody>
          </p:sp>
          <p:sp>
            <p:nvSpPr>
              <p:cNvPr id="571" name="Google Shape;571;p24"/>
              <p:cNvSpPr/>
              <p:nvPr/>
            </p:nvSpPr>
            <p:spPr>
              <a:xfrm>
                <a:off x="4393295" y="4758267"/>
                <a:ext cx="1168836"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Tính khả dụng</a:t>
                </a:r>
                <a:endParaRPr sz="1200">
                  <a:solidFill>
                    <a:schemeClr val="dk1"/>
                  </a:solidFill>
                  <a:latin typeface="Arial"/>
                  <a:ea typeface="Arial"/>
                  <a:cs typeface="Arial"/>
                  <a:sym typeface="Arial"/>
                </a:endParaRPr>
              </a:p>
            </p:txBody>
          </p:sp>
          <p:sp>
            <p:nvSpPr>
              <p:cNvPr id="572" name="Google Shape;572;p24"/>
              <p:cNvSpPr/>
              <p:nvPr/>
            </p:nvSpPr>
            <p:spPr>
              <a:xfrm>
                <a:off x="6857277" y="5116160"/>
                <a:ext cx="1142740"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Thời gian thực</a:t>
                </a:r>
                <a:endParaRPr sz="1200">
                  <a:solidFill>
                    <a:schemeClr val="dk1"/>
                  </a:solidFill>
                  <a:latin typeface="Arial"/>
                  <a:ea typeface="Arial"/>
                  <a:cs typeface="Arial"/>
                  <a:sym typeface="Arial"/>
                </a:endParaRPr>
              </a:p>
            </p:txBody>
          </p:sp>
          <p:sp>
            <p:nvSpPr>
              <p:cNvPr id="573" name="Google Shape;573;p24"/>
              <p:cNvSpPr/>
              <p:nvPr/>
            </p:nvSpPr>
            <p:spPr>
              <a:xfrm>
                <a:off x="5663399" y="5116160"/>
                <a:ext cx="1142740"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Khả năng mở rộng</a:t>
                </a:r>
                <a:endParaRPr sz="1200">
                  <a:solidFill>
                    <a:schemeClr val="dk1"/>
                  </a:solidFill>
                  <a:latin typeface="Arial"/>
                  <a:ea typeface="Arial"/>
                  <a:cs typeface="Arial"/>
                  <a:sym typeface="Arial"/>
                </a:endParaRPr>
              </a:p>
            </p:txBody>
          </p:sp>
          <p:sp>
            <p:nvSpPr>
              <p:cNvPr id="574" name="Google Shape;574;p24"/>
              <p:cNvSpPr/>
              <p:nvPr/>
            </p:nvSpPr>
            <p:spPr>
              <a:xfrm>
                <a:off x="6857277" y="4758267"/>
                <a:ext cx="1142740"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Chứng nhận ẩn danh</a:t>
                </a:r>
                <a:endParaRPr sz="1200">
                  <a:solidFill>
                    <a:schemeClr val="dk1"/>
                  </a:solidFill>
                  <a:latin typeface="Arial"/>
                  <a:ea typeface="Arial"/>
                  <a:cs typeface="Arial"/>
                  <a:sym typeface="Arial"/>
                </a:endParaRPr>
              </a:p>
            </p:txBody>
          </p:sp>
          <p:sp>
            <p:nvSpPr>
              <p:cNvPr id="575" name="Google Shape;575;p24"/>
              <p:cNvSpPr/>
              <p:nvPr/>
            </p:nvSpPr>
            <p:spPr>
              <a:xfrm>
                <a:off x="5663399" y="4758267"/>
                <a:ext cx="1142740" cy="276156"/>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Không thể truy xuất nguồn gốc</a:t>
                </a:r>
                <a:endParaRPr sz="800">
                  <a:solidFill>
                    <a:schemeClr val="dk1"/>
                  </a:solidFill>
                  <a:latin typeface="Arial"/>
                  <a:ea typeface="Arial"/>
                  <a:cs typeface="Arial"/>
                  <a:sym typeface="Arial"/>
                </a:endParaRPr>
              </a:p>
            </p:txBody>
          </p:sp>
        </p:grpSp>
        <p:sp>
          <p:nvSpPr>
            <p:cNvPr id="576" name="Google Shape;576;p24"/>
            <p:cNvSpPr txBox="1"/>
            <p:nvPr/>
          </p:nvSpPr>
          <p:spPr>
            <a:xfrm>
              <a:off x="4092098" y="2843443"/>
              <a:ext cx="175560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Đáp ứng các yêu cầu</a:t>
              </a:r>
              <a:endParaRPr sz="1400">
                <a:solidFill>
                  <a:srgbClr val="262626"/>
                </a:solidFill>
                <a:latin typeface="Arial"/>
                <a:ea typeface="Arial"/>
                <a:cs typeface="Arial"/>
                <a:sym typeface="Arial"/>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bảo mật</a:t>
              </a:r>
              <a:endParaRPr sz="1400">
                <a:solidFill>
                  <a:srgbClr val="262626"/>
                </a:solidFill>
                <a:latin typeface="Arial"/>
                <a:ea typeface="Arial"/>
                <a:cs typeface="Arial"/>
                <a:sym typeface="Arial"/>
              </a:endParaRPr>
            </a:p>
          </p:txBody>
        </p:sp>
        <p:grpSp>
          <p:nvGrpSpPr>
            <p:cNvPr id="577" name="Google Shape;577;p24"/>
            <p:cNvGrpSpPr/>
            <p:nvPr/>
          </p:nvGrpSpPr>
          <p:grpSpPr>
            <a:xfrm>
              <a:off x="2243836" y="2335941"/>
              <a:ext cx="5465064" cy="319079"/>
              <a:chOff x="323528" y="1339508"/>
              <a:chExt cx="8387174" cy="793348"/>
            </a:xfrm>
          </p:grpSpPr>
          <p:cxnSp>
            <p:nvCxnSpPr>
              <p:cNvPr id="578" name="Google Shape;578;p24"/>
              <p:cNvCxnSpPr/>
              <p:nvPr/>
            </p:nvCxnSpPr>
            <p:spPr>
              <a:xfrm rot="10800000">
                <a:off x="323528" y="1339508"/>
                <a:ext cx="8387174" cy="0"/>
              </a:xfrm>
              <a:prstGeom prst="straightConnector1">
                <a:avLst/>
              </a:prstGeom>
              <a:solidFill>
                <a:srgbClr val="0066FF"/>
              </a:solidFill>
              <a:ln cap="flat" cmpd="sng" w="28575">
                <a:solidFill>
                  <a:srgbClr val="193EB0"/>
                </a:solidFill>
                <a:prstDash val="solid"/>
                <a:round/>
                <a:headEnd len="sm" w="sm" type="none"/>
                <a:tailEnd len="sm" w="sm" type="none"/>
              </a:ln>
            </p:spPr>
          </p:cxnSp>
          <p:cxnSp>
            <p:nvCxnSpPr>
              <p:cNvPr id="579" name="Google Shape;579;p24"/>
              <p:cNvCxnSpPr/>
              <p:nvPr/>
            </p:nvCxnSpPr>
            <p:spPr>
              <a:xfrm rot="10800000">
                <a:off x="323528" y="2132856"/>
                <a:ext cx="8387174" cy="0"/>
              </a:xfrm>
              <a:prstGeom prst="straightConnector1">
                <a:avLst/>
              </a:prstGeom>
              <a:solidFill>
                <a:srgbClr val="0066FF"/>
              </a:solidFill>
              <a:ln cap="flat" cmpd="sng" w="28575">
                <a:solidFill>
                  <a:srgbClr val="193EB0"/>
                </a:solidFill>
                <a:prstDash val="solid"/>
                <a:round/>
                <a:headEnd len="sm" w="sm" type="none"/>
                <a:tailEnd len="sm" w="sm" type="none"/>
              </a:ln>
            </p:spPr>
          </p:cxnSp>
        </p:grpSp>
        <p:grpSp>
          <p:nvGrpSpPr>
            <p:cNvPr id="580" name="Google Shape;580;p24"/>
            <p:cNvGrpSpPr/>
            <p:nvPr/>
          </p:nvGrpSpPr>
          <p:grpSpPr>
            <a:xfrm>
              <a:off x="2432498" y="4437369"/>
              <a:ext cx="5586374" cy="635350"/>
              <a:chOff x="291246" y="4566729"/>
              <a:chExt cx="10384088" cy="1181002"/>
            </a:xfrm>
          </p:grpSpPr>
          <p:sp>
            <p:nvSpPr>
              <p:cNvPr id="581" name="Google Shape;581;p24"/>
              <p:cNvSpPr txBox="1"/>
              <p:nvPr/>
            </p:nvSpPr>
            <p:spPr>
              <a:xfrm>
                <a:off x="291246" y="4946787"/>
                <a:ext cx="2432032" cy="57210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Cảm biến (IoT)</a:t>
                </a:r>
                <a:endParaRPr/>
              </a:p>
            </p:txBody>
          </p:sp>
          <p:sp>
            <p:nvSpPr>
              <p:cNvPr id="582" name="Google Shape;582;p24"/>
              <p:cNvSpPr txBox="1"/>
              <p:nvPr/>
            </p:nvSpPr>
            <p:spPr>
              <a:xfrm>
                <a:off x="3659482" y="4946488"/>
                <a:ext cx="2768737" cy="5148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Máy chủ (Đám mây)</a:t>
                </a:r>
                <a:endParaRPr/>
              </a:p>
            </p:txBody>
          </p:sp>
          <p:sp>
            <p:nvSpPr>
              <p:cNvPr id="583" name="Google Shape;583;p24"/>
              <p:cNvSpPr txBox="1"/>
              <p:nvPr/>
            </p:nvSpPr>
            <p:spPr>
              <a:xfrm>
                <a:off x="7483476" y="4932854"/>
                <a:ext cx="3191858" cy="57210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F7F7F"/>
                    </a:solidFill>
                    <a:latin typeface="Arial"/>
                    <a:ea typeface="Arial"/>
                    <a:cs typeface="Arial"/>
                    <a:sym typeface="Arial"/>
                  </a:rPr>
                  <a:t>Điểm cuối (Di động)</a:t>
                </a:r>
                <a:endParaRPr/>
              </a:p>
            </p:txBody>
          </p:sp>
          <p:sp>
            <p:nvSpPr>
              <p:cNvPr id="584" name="Google Shape;584;p24"/>
              <p:cNvSpPr txBox="1"/>
              <p:nvPr/>
            </p:nvSpPr>
            <p:spPr>
              <a:xfrm>
                <a:off x="6176317" y="4566729"/>
                <a:ext cx="1310832" cy="5148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F7F7F"/>
                    </a:solidFill>
                    <a:latin typeface="Arial"/>
                    <a:ea typeface="Arial"/>
                    <a:cs typeface="Arial"/>
                    <a:sym typeface="Arial"/>
                  </a:rPr>
                  <a:t>Bigdata</a:t>
                </a:r>
                <a:endParaRPr sz="1200">
                  <a:solidFill>
                    <a:srgbClr val="7F7F7F"/>
                  </a:solidFill>
                  <a:latin typeface="Arial"/>
                  <a:ea typeface="Arial"/>
                  <a:cs typeface="Arial"/>
                  <a:sym typeface="Arial"/>
                </a:endParaRPr>
              </a:p>
            </p:txBody>
          </p:sp>
          <p:sp>
            <p:nvSpPr>
              <p:cNvPr id="585" name="Google Shape;585;p24"/>
              <p:cNvSpPr/>
              <p:nvPr/>
            </p:nvSpPr>
            <p:spPr>
              <a:xfrm>
                <a:off x="2631337" y="5086779"/>
                <a:ext cx="1129080" cy="247577"/>
              </a:xfrm>
              <a:prstGeom prst="lef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86" name="Google Shape;586;p24"/>
              <p:cNvSpPr/>
              <p:nvPr/>
            </p:nvSpPr>
            <p:spPr>
              <a:xfrm>
                <a:off x="6300751" y="5086779"/>
                <a:ext cx="1129080" cy="247576"/>
              </a:xfrm>
              <a:prstGeom prst="lef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87" name="Google Shape;587;p24"/>
              <p:cNvSpPr txBox="1"/>
              <p:nvPr/>
            </p:nvSpPr>
            <p:spPr>
              <a:xfrm>
                <a:off x="2394039" y="5232839"/>
                <a:ext cx="1603677" cy="5148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Mạng lưới</a:t>
                </a:r>
                <a:endParaRPr/>
              </a:p>
            </p:txBody>
          </p:sp>
          <p:sp>
            <p:nvSpPr>
              <p:cNvPr id="588" name="Google Shape;588;p24"/>
              <p:cNvSpPr txBox="1"/>
              <p:nvPr/>
            </p:nvSpPr>
            <p:spPr>
              <a:xfrm>
                <a:off x="6063453" y="5216744"/>
                <a:ext cx="1603677" cy="5148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7F7F7F"/>
                    </a:solidFill>
                    <a:latin typeface="Arial"/>
                    <a:ea typeface="Arial"/>
                    <a:cs typeface="Arial"/>
                    <a:sym typeface="Arial"/>
                  </a:rPr>
                  <a:t>Mạng lưới</a:t>
                </a:r>
                <a:endParaRPr/>
              </a:p>
            </p:txBody>
          </p:sp>
        </p:grpSp>
      </p:grpSp>
      <p:grpSp>
        <p:nvGrpSpPr>
          <p:cNvPr id="589" name="Google Shape;589;p24"/>
          <p:cNvGrpSpPr/>
          <p:nvPr/>
        </p:nvGrpSpPr>
        <p:grpSpPr>
          <a:xfrm>
            <a:off x="416127" y="447433"/>
            <a:ext cx="9051873" cy="276999"/>
            <a:chOff x="416127" y="447433"/>
            <a:chExt cx="9051873" cy="276999"/>
          </a:xfrm>
        </p:grpSpPr>
        <p:sp>
          <p:nvSpPr>
            <p:cNvPr id="590" name="Google Shape;590;p24"/>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Các biện pháp bảo mật IoT và bảo mật dịch vụ</a:t>
              </a:r>
              <a:endParaRPr/>
            </a:p>
          </p:txBody>
        </p:sp>
        <p:sp>
          <p:nvSpPr>
            <p:cNvPr id="591" name="Google Shape;591;p2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592" name="Google Shape;592;p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Mô hình bảo mật của các sản phẩm và dịch vụ IoT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grpSp>
        <p:nvGrpSpPr>
          <p:cNvPr id="597" name="Google Shape;597;p25"/>
          <p:cNvGrpSpPr/>
          <p:nvPr/>
        </p:nvGrpSpPr>
        <p:grpSpPr>
          <a:xfrm>
            <a:off x="558800" y="1914369"/>
            <a:ext cx="8785225" cy="215444"/>
            <a:chOff x="1027113" y="2045625"/>
            <a:chExt cx="8785225" cy="215444"/>
          </a:xfrm>
        </p:grpSpPr>
        <p:sp>
          <p:nvSpPr>
            <p:cNvPr id="598" name="Google Shape;598;p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9" name="Google Shape;599;p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Yêu cầu về bảo mật dịch vụ trong Cách mạng công nghiệp 4.0</a:t>
              </a:r>
              <a:endParaRPr/>
            </a:p>
          </p:txBody>
        </p:sp>
      </p:grpSp>
      <p:sp>
        <p:nvSpPr>
          <p:cNvPr id="600" name="Google Shape;600;p25"/>
          <p:cNvSpPr/>
          <p:nvPr/>
        </p:nvSpPr>
        <p:spPr>
          <a:xfrm>
            <a:off x="711200" y="2224247"/>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thể truy xuất nguồn gốc: Yêu cầu ngăn chặn theo dõi thông tin lịch sử với thông tin hiện tại.</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a:t>
            </a:r>
            <a:r>
              <a:rPr lang="en-US" sz="1200">
                <a:solidFill>
                  <a:srgbClr val="FF0000"/>
                </a:solidFill>
                <a:latin typeface="Arial"/>
                <a:ea typeface="Arial"/>
                <a:cs typeface="Arial"/>
                <a:sym typeface="Arial"/>
              </a:rPr>
              <a:t>→ Yêu cầu đối với cảm biến IoT</a:t>
            </a:r>
            <a:endParaRPr/>
          </a:p>
        </p:txBody>
      </p:sp>
      <p:sp>
        <p:nvSpPr>
          <p:cNvPr id="601" name="Google Shape;601;p25"/>
          <p:cNvSpPr/>
          <p:nvPr/>
        </p:nvSpPr>
        <p:spPr>
          <a:xfrm>
            <a:off x="711200" y="2848808"/>
            <a:ext cx="8632825" cy="93023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Khả năng mở rộng: Để máy chủ xử lý thông tin từ cảm biến, cần xác thực để máy chủ đọc thông tin gửi đến từ cảm biến. Khi đó, máy chủ cần thông tin để xác thực. Nếu chỉ có cảm biến có thông tin thì máy chủ không thể đọc được. Vì vậy, không chỉ cảm biến mà cả máy chủ cũng phải có thông tin xác thực, thông tin này được gọi là khả năng mở rộng.</a:t>
            </a:r>
            <a:br>
              <a:rPr lang="en-US" sz="1300">
                <a:solidFill>
                  <a:srgbClr val="262626"/>
                </a:solidFill>
                <a:latin typeface="Arial"/>
                <a:ea typeface="Arial"/>
                <a:cs typeface="Arial"/>
                <a:sym typeface="Arial"/>
              </a:rPr>
            </a:br>
            <a:r>
              <a:rPr lang="en-US" sz="1200">
                <a:solidFill>
                  <a:srgbClr val="FF0000"/>
                </a:solidFill>
                <a:latin typeface="Arial"/>
                <a:ea typeface="Arial"/>
                <a:cs typeface="Arial"/>
                <a:sym typeface="Arial"/>
              </a:rPr>
              <a:t>→ Yêu cầu đối với Dịch vụ ICBM (IoT, Đám mây, Big data, Di động)</a:t>
            </a:r>
            <a:endParaRPr/>
          </a:p>
        </p:txBody>
      </p:sp>
      <p:sp>
        <p:nvSpPr>
          <p:cNvPr id="602" name="Google Shape;602;p25"/>
          <p:cNvSpPr/>
          <p:nvPr/>
        </p:nvSpPr>
        <p:spPr>
          <a:xfrm>
            <a:off x="711200" y="4073533"/>
            <a:ext cx="8632825" cy="63271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Ẩn danh: Là hình thức che đi một phần tên người gửi, bảo vệ thông tin của người gửi. </a:t>
            </a:r>
            <a:endParaRPr/>
          </a:p>
          <a:p>
            <a:pPr indent="0" lvl="0" marL="0" marR="0" rtl="0" algn="ctr">
              <a:spcBef>
                <a:spcPts val="800"/>
              </a:spcBef>
              <a:spcAft>
                <a:spcPts val="0"/>
              </a:spcAft>
              <a:buNone/>
            </a:pPr>
            <a:r>
              <a:rPr lang="en-US" sz="1200">
                <a:solidFill>
                  <a:srgbClr val="193EB0"/>
                </a:solidFill>
                <a:latin typeface="Arial"/>
                <a:ea typeface="Arial"/>
                <a:cs typeface="Arial"/>
                <a:sym typeface="Arial"/>
              </a:rPr>
              <a:t>Tính bảo mật tự bảo vệ thông tin, mã hóa dữ liệu</a:t>
            </a:r>
            <a:endParaRPr sz="1200">
              <a:solidFill>
                <a:srgbClr val="193EB0"/>
              </a:solidFill>
              <a:latin typeface="Arial"/>
              <a:ea typeface="Arial"/>
              <a:cs typeface="Arial"/>
              <a:sym typeface="Arial"/>
            </a:endParaRPr>
          </a:p>
        </p:txBody>
      </p:sp>
      <p:sp>
        <p:nvSpPr>
          <p:cNvPr id="603" name="Google Shape;603;p25"/>
          <p:cNvSpPr/>
          <p:nvPr/>
        </p:nvSpPr>
        <p:spPr>
          <a:xfrm>
            <a:off x="711200" y="4800685"/>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Thời gian thực: Yêu cầu dịch vụ đáng tin cậy và ổn định để cung cấp thông tin theo thời gian thực, chức năng bảo mật không gây trở ngại cho việc cung cấp dịch vụ theo thời gian thực (ví dụ, Nhận GPS từ xe thông minh)</a:t>
            </a:r>
            <a:endParaRPr/>
          </a:p>
        </p:txBody>
      </p:sp>
      <p:grpSp>
        <p:nvGrpSpPr>
          <p:cNvPr id="604" name="Google Shape;604;p25"/>
          <p:cNvGrpSpPr/>
          <p:nvPr/>
        </p:nvGrpSpPr>
        <p:grpSpPr>
          <a:xfrm>
            <a:off x="416127" y="447433"/>
            <a:ext cx="9051873" cy="276999"/>
            <a:chOff x="416127" y="447433"/>
            <a:chExt cx="9051873" cy="276999"/>
          </a:xfrm>
        </p:grpSpPr>
        <p:sp>
          <p:nvSpPr>
            <p:cNvPr id="605" name="Google Shape;605;p25"/>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Các biện pháp bảo mật IoT và bảo mật dịch vụ</a:t>
              </a:r>
              <a:endParaRPr/>
            </a:p>
          </p:txBody>
        </p:sp>
        <p:sp>
          <p:nvSpPr>
            <p:cNvPr id="606" name="Google Shape;606;p2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607" name="Google Shape;607;p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2.4. Các biện pháp bảo mật IoT và bảo mật dịch vụ</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pSp>
        <p:nvGrpSpPr>
          <p:cNvPr id="612" name="Google Shape;612;p26"/>
          <p:cNvGrpSpPr/>
          <p:nvPr/>
        </p:nvGrpSpPr>
        <p:grpSpPr>
          <a:xfrm>
            <a:off x="558800" y="1915564"/>
            <a:ext cx="8785225" cy="215444"/>
            <a:chOff x="1027113" y="2045625"/>
            <a:chExt cx="8785225" cy="215444"/>
          </a:xfrm>
        </p:grpSpPr>
        <p:sp>
          <p:nvSpPr>
            <p:cNvPr id="613" name="Google Shape;613;p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14" name="Google Shape;614;p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Đe dọa dịch vụ IoT/Bảo mật vòng đời dữ liệu và cách ứng phó</a:t>
              </a:r>
              <a:endParaRPr sz="1400">
                <a:solidFill>
                  <a:srgbClr val="262626"/>
                </a:solidFill>
                <a:latin typeface="Arial"/>
                <a:ea typeface="Arial"/>
                <a:cs typeface="Arial"/>
                <a:sym typeface="Arial"/>
              </a:endParaRPr>
            </a:p>
          </p:txBody>
        </p:sp>
      </p:grpSp>
      <p:grpSp>
        <p:nvGrpSpPr>
          <p:cNvPr id="615" name="Google Shape;615;p26"/>
          <p:cNvGrpSpPr/>
          <p:nvPr/>
        </p:nvGrpSpPr>
        <p:grpSpPr>
          <a:xfrm>
            <a:off x="711200" y="2302139"/>
            <a:ext cx="8624430" cy="3011031"/>
            <a:chOff x="711200" y="3046869"/>
            <a:chExt cx="8624430" cy="3011031"/>
          </a:xfrm>
        </p:grpSpPr>
        <p:sp>
          <p:nvSpPr>
            <p:cNvPr id="616" name="Google Shape;616;p26"/>
            <p:cNvSpPr txBox="1"/>
            <p:nvPr/>
          </p:nvSpPr>
          <p:spPr>
            <a:xfrm>
              <a:off x="711200" y="3046869"/>
              <a:ext cx="723900" cy="773914"/>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0" lIns="36000" spcFirstLastPara="1" rIns="3600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Các bước chính trong dịch vụ IoT</a:t>
              </a:r>
              <a:endParaRPr/>
            </a:p>
          </p:txBody>
        </p:sp>
        <p:sp>
          <p:nvSpPr>
            <p:cNvPr id="617" name="Google Shape;617;p26"/>
            <p:cNvSpPr txBox="1"/>
            <p:nvPr/>
          </p:nvSpPr>
          <p:spPr>
            <a:xfrm>
              <a:off x="711200" y="3861403"/>
              <a:ext cx="723900" cy="774292"/>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0" lIns="36000" spcFirstLastPara="1" rIns="3600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Chu kỳ cảm biến thông tin</a:t>
              </a:r>
              <a:endParaRPr/>
            </a:p>
          </p:txBody>
        </p:sp>
        <p:sp>
          <p:nvSpPr>
            <p:cNvPr id="618" name="Google Shape;618;p26"/>
            <p:cNvSpPr txBox="1"/>
            <p:nvPr/>
          </p:nvSpPr>
          <p:spPr>
            <a:xfrm>
              <a:off x="711200" y="4676315"/>
              <a:ext cx="723900" cy="774292"/>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0" lIns="36000" spcFirstLastPara="1" rIns="3600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Các mối đe dọa bảo mật hàng đầu ở mỗi bước</a:t>
              </a:r>
              <a:endParaRPr/>
            </a:p>
          </p:txBody>
        </p:sp>
        <p:sp>
          <p:nvSpPr>
            <p:cNvPr id="619" name="Google Shape;619;p26"/>
            <p:cNvSpPr txBox="1"/>
            <p:nvPr/>
          </p:nvSpPr>
          <p:spPr>
            <a:xfrm>
              <a:off x="711200" y="5491228"/>
              <a:ext cx="723900" cy="566672"/>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0" lIns="36000" spcFirstLastPara="1" rIns="3600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Dịch vụ mật khẩu chính</a:t>
              </a:r>
              <a:endParaRPr sz="900">
                <a:solidFill>
                  <a:schemeClr val="dk1"/>
                </a:solidFill>
                <a:latin typeface="Arial"/>
                <a:ea typeface="Arial"/>
                <a:cs typeface="Arial"/>
                <a:sym typeface="Arial"/>
              </a:endParaRPr>
            </a:p>
          </p:txBody>
        </p:sp>
        <p:sp>
          <p:nvSpPr>
            <p:cNvPr id="620" name="Google Shape;620;p26"/>
            <p:cNvSpPr/>
            <p:nvPr/>
          </p:nvSpPr>
          <p:spPr>
            <a:xfrm>
              <a:off x="1491415" y="5491228"/>
              <a:ext cx="2153486" cy="566672"/>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0" lIns="36000" spcFirstLastPara="1" rIns="3600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Bảo mật/Toàn vẹn/Phân phối khóa</a:t>
              </a:r>
              <a:endParaRPr sz="900">
                <a:solidFill>
                  <a:srgbClr val="262626"/>
                </a:solidFill>
                <a:latin typeface="Arial"/>
                <a:ea typeface="Arial"/>
                <a:cs typeface="Arial"/>
                <a:sym typeface="Arial"/>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(Mật khẩu khóa đối xứng, mật khẩu khóa công khai)</a:t>
              </a:r>
              <a:endParaRPr/>
            </a:p>
          </p:txBody>
        </p:sp>
        <p:sp>
          <p:nvSpPr>
            <p:cNvPr id="621" name="Google Shape;621;p26"/>
            <p:cNvSpPr/>
            <p:nvPr/>
          </p:nvSpPr>
          <p:spPr>
            <a:xfrm>
              <a:off x="3701214" y="5491228"/>
              <a:ext cx="3493063" cy="566672"/>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0" lIns="36000" spcFirstLastPara="1" rIns="3600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Ẩn danh, bút danh bảo mật/toàn vẹn/chữ ký số/thông tin cá nhân</a:t>
              </a:r>
              <a:endParaRPr sz="900">
                <a:solidFill>
                  <a:srgbClr val="262626"/>
                </a:solidFill>
                <a:latin typeface="Arial"/>
                <a:ea typeface="Arial"/>
                <a:cs typeface="Arial"/>
                <a:sym typeface="Arial"/>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(Mật khẩu khóa đối xứng, mật khẩu khóa công khai, K-anonymity, Bút danh)</a:t>
              </a:r>
              <a:endParaRPr/>
            </a:p>
          </p:txBody>
        </p:sp>
        <p:sp>
          <p:nvSpPr>
            <p:cNvPr id="622" name="Google Shape;622;p26"/>
            <p:cNvSpPr/>
            <p:nvPr/>
          </p:nvSpPr>
          <p:spPr>
            <a:xfrm>
              <a:off x="7228520" y="5491228"/>
              <a:ext cx="2107110" cy="566672"/>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0" lIns="36000" spcFirstLastPara="1" rIns="3600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Không thoái thác nhờ có chữ ký điện tử</a:t>
              </a:r>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(Mã hóa khóa công khai)</a:t>
              </a:r>
              <a:endParaRPr/>
            </a:p>
          </p:txBody>
        </p:sp>
        <p:sp>
          <p:nvSpPr>
            <p:cNvPr id="623" name="Google Shape;623;p26"/>
            <p:cNvSpPr/>
            <p:nvPr/>
          </p:nvSpPr>
          <p:spPr>
            <a:xfrm>
              <a:off x="1491415" y="4676315"/>
              <a:ext cx="1162885" cy="765219"/>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t" bIns="36000" lIns="36000" spcFirstLastPara="1" rIns="36000" wrap="square" tIns="36000">
              <a:noAutofit/>
            </a:bodyPr>
            <a:lstStyle/>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Thu thập thông tin nhận diện cá nhân bằng cách truy cập trái phép</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Thu thập các mục không được chỉ định trong PII</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Kiểm soát quyền riêng tư khi chưa có sự đồng ý</a:t>
              </a:r>
              <a:endParaRPr/>
            </a:p>
          </p:txBody>
        </p:sp>
        <p:sp>
          <p:nvSpPr>
            <p:cNvPr id="624" name="Google Shape;624;p26"/>
            <p:cNvSpPr/>
            <p:nvPr/>
          </p:nvSpPr>
          <p:spPr>
            <a:xfrm>
              <a:off x="2710614" y="4676315"/>
              <a:ext cx="1505786" cy="765219"/>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t" bIns="36000" lIns="36000" spcFirstLastPara="1" rIns="36000" wrap="square" tIns="36000">
              <a:noAutofit/>
            </a:bodyPr>
            <a:lstStyle/>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Không mã hóa thông tin nhạy cảm</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Không áp dụng các kỹ thuật bảo mật thích hợp</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Hệ thống cơ sở dữ liệu đã lưu trữ không được bảo vệ</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Vô tình tiết lộ thông tin nhận diện cá nhân thông qua các hệ thống và dịch vụ</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Rò rỉ và lộ thông tin nhận diện cá nhân có chủ ý</a:t>
              </a:r>
              <a:endParaRPr/>
            </a:p>
          </p:txBody>
        </p:sp>
        <p:sp>
          <p:nvSpPr>
            <p:cNvPr id="625" name="Google Shape;625;p26"/>
            <p:cNvSpPr/>
            <p:nvPr/>
          </p:nvSpPr>
          <p:spPr>
            <a:xfrm>
              <a:off x="4272714" y="4676315"/>
              <a:ext cx="1747086" cy="765219"/>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t" bIns="36000" lIns="36000" spcFirstLastPara="1" rIns="36000" wrap="square" tIns="36000">
              <a:noAutofit/>
            </a:bodyPr>
            <a:lstStyle/>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Trích xuất thông tin cá nhân thông qua phân tích và xử lý dữ liệu</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Phân tích không đúng thông tin nhận diện cá nhân được thu thập</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Thông tin cá nhân không tiết lộ được kết hợp với thông tin chung khác để phân tích trái phép các thói quen và mẫu hình</a:t>
              </a:r>
              <a:endParaRPr/>
            </a:p>
          </p:txBody>
        </p:sp>
        <p:sp>
          <p:nvSpPr>
            <p:cNvPr id="626" name="Google Shape;626;p26"/>
            <p:cNvSpPr/>
            <p:nvPr/>
          </p:nvSpPr>
          <p:spPr>
            <a:xfrm>
              <a:off x="6069327" y="4676315"/>
              <a:ext cx="1747086" cy="765219"/>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t" bIns="36000" lIns="36000" spcFirstLastPara="1" rIns="36000" wrap="square" tIns="36000">
              <a:noAutofit/>
            </a:bodyPr>
            <a:lstStyle/>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Quảng cáo sản phẩm và cung cấp thông tin quảng cáo khi chưa có sự đồng ý</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Các giao dịch bất hợp pháp, như chuyển giao thông tin nhận diện cá nhân cho bên thứ ba</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Đe dọa về quyền do không tuân thủ</a:t>
              </a:r>
              <a:endParaRPr/>
            </a:p>
          </p:txBody>
        </p:sp>
        <p:sp>
          <p:nvSpPr>
            <p:cNvPr id="627" name="Google Shape;627;p26"/>
            <p:cNvSpPr/>
            <p:nvPr/>
          </p:nvSpPr>
          <p:spPr>
            <a:xfrm>
              <a:off x="7865940" y="4676315"/>
              <a:ext cx="1442085" cy="765219"/>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t" bIns="36000" lIns="36000" spcFirstLastPara="1" rIns="36000" wrap="square" tIns="36000">
              <a:noAutofit/>
            </a:bodyPr>
            <a:lstStyle/>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Quy trình tiêu hủy Bảo vệ kỹ thuật/cơ quan không đủ</a:t>
              </a:r>
              <a:endParaRPr/>
            </a:p>
            <a:p>
              <a:pPr indent="-88900" lvl="0" marL="88900" marR="0" rtl="0" algn="l">
                <a:spcBef>
                  <a:spcPts val="0"/>
                </a:spcBef>
                <a:spcAft>
                  <a:spcPts val="0"/>
                </a:spcAft>
                <a:buClr>
                  <a:srgbClr val="262626"/>
                </a:buClr>
                <a:buSzPts val="500"/>
                <a:buFont typeface="Arial"/>
                <a:buChar char="•"/>
              </a:pPr>
              <a:r>
                <a:rPr lang="en-US" sz="500">
                  <a:solidFill>
                    <a:srgbClr val="262626"/>
                  </a:solidFill>
                  <a:latin typeface="Arial"/>
                  <a:ea typeface="Arial"/>
                  <a:cs typeface="Arial"/>
                  <a:sym typeface="Arial"/>
                </a:rPr>
                <a:t>Tiếp tục lưu giữ thông tin cá nhân sau khoảng thời gian lưu giữ quy định</a:t>
              </a:r>
              <a:endParaRPr/>
            </a:p>
          </p:txBody>
        </p:sp>
        <p:grpSp>
          <p:nvGrpSpPr>
            <p:cNvPr id="628" name="Google Shape;628;p26"/>
            <p:cNvGrpSpPr/>
            <p:nvPr/>
          </p:nvGrpSpPr>
          <p:grpSpPr>
            <a:xfrm>
              <a:off x="1473200" y="4429884"/>
              <a:ext cx="7829299" cy="249184"/>
              <a:chOff x="1473200" y="4421006"/>
              <a:chExt cx="7088487" cy="249184"/>
            </a:xfrm>
          </p:grpSpPr>
          <p:sp>
            <p:nvSpPr>
              <p:cNvPr id="629" name="Google Shape;629;p26"/>
              <p:cNvSpPr/>
              <p:nvPr/>
            </p:nvSpPr>
            <p:spPr>
              <a:xfrm>
                <a:off x="1473200" y="4421006"/>
                <a:ext cx="1275514" cy="249184"/>
              </a:xfrm>
              <a:prstGeom prst="chevron">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Thu thập/truyền thông tin</a:t>
                </a:r>
                <a:endParaRPr/>
              </a:p>
            </p:txBody>
          </p:sp>
          <p:sp>
            <p:nvSpPr>
              <p:cNvPr id="630" name="Google Shape;630;p26"/>
              <p:cNvSpPr/>
              <p:nvPr/>
            </p:nvSpPr>
            <p:spPr>
              <a:xfrm>
                <a:off x="2696171" y="4421006"/>
                <a:ext cx="1505786" cy="249184"/>
              </a:xfrm>
              <a:prstGeom prst="chevron">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Lưu</a:t>
                </a:r>
                <a:endParaRPr/>
              </a:p>
            </p:txBody>
          </p:sp>
          <p:sp>
            <p:nvSpPr>
              <p:cNvPr id="631" name="Google Shape;631;p26"/>
              <p:cNvSpPr/>
              <p:nvPr/>
            </p:nvSpPr>
            <p:spPr>
              <a:xfrm>
                <a:off x="4149414" y="4421006"/>
                <a:ext cx="1505786" cy="249184"/>
              </a:xfrm>
              <a:prstGeom prst="chevron">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Xử lý/Phân tích</a:t>
                </a:r>
                <a:endParaRPr sz="800">
                  <a:solidFill>
                    <a:schemeClr val="lt1"/>
                  </a:solidFill>
                  <a:latin typeface="Arial"/>
                  <a:ea typeface="Arial"/>
                  <a:cs typeface="Arial"/>
                  <a:sym typeface="Arial"/>
                </a:endParaRPr>
              </a:p>
            </p:txBody>
          </p:sp>
          <p:sp>
            <p:nvSpPr>
              <p:cNvPr id="632" name="Google Shape;632;p26"/>
              <p:cNvSpPr/>
              <p:nvPr/>
            </p:nvSpPr>
            <p:spPr>
              <a:xfrm>
                <a:off x="5602657" y="4421006"/>
                <a:ext cx="1505786" cy="249184"/>
              </a:xfrm>
              <a:prstGeom prst="chevron">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Chia sẻ/Sử dụng, Cung cấp/Gửi</a:t>
                </a:r>
                <a:endParaRPr sz="800">
                  <a:solidFill>
                    <a:schemeClr val="lt1"/>
                  </a:solidFill>
                  <a:latin typeface="Arial"/>
                  <a:ea typeface="Arial"/>
                  <a:cs typeface="Arial"/>
                  <a:sym typeface="Arial"/>
                </a:endParaRPr>
              </a:p>
            </p:txBody>
          </p:sp>
          <p:sp>
            <p:nvSpPr>
              <p:cNvPr id="633" name="Google Shape;633;p26"/>
              <p:cNvSpPr/>
              <p:nvPr/>
            </p:nvSpPr>
            <p:spPr>
              <a:xfrm>
                <a:off x="7055901" y="4421006"/>
                <a:ext cx="1505786" cy="249184"/>
              </a:xfrm>
              <a:prstGeom prst="chevron">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Chia sẻ/Sử dụng, Cung cấp/Gửi</a:t>
                </a:r>
                <a:endParaRPr sz="800">
                  <a:solidFill>
                    <a:schemeClr val="lt1"/>
                  </a:solidFill>
                  <a:latin typeface="Arial"/>
                  <a:ea typeface="Arial"/>
                  <a:cs typeface="Arial"/>
                  <a:sym typeface="Arial"/>
                </a:endParaRPr>
              </a:p>
            </p:txBody>
          </p:sp>
        </p:grpSp>
        <p:sp>
          <p:nvSpPr>
            <p:cNvPr id="634" name="Google Shape;634;p26"/>
            <p:cNvSpPr/>
            <p:nvPr/>
          </p:nvSpPr>
          <p:spPr>
            <a:xfrm>
              <a:off x="1473200" y="3055519"/>
              <a:ext cx="1162885" cy="249184"/>
            </a:xfrm>
            <a:prstGeom prst="chevron">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Cài đặt dịch vụ</a:t>
              </a:r>
              <a:endParaRPr/>
            </a:p>
          </p:txBody>
        </p:sp>
        <p:sp>
          <p:nvSpPr>
            <p:cNvPr id="635" name="Google Shape;635;p26"/>
            <p:cNvSpPr/>
            <p:nvPr/>
          </p:nvSpPr>
          <p:spPr>
            <a:xfrm>
              <a:off x="2571175" y="3055519"/>
              <a:ext cx="2847221" cy="249184"/>
            </a:xfrm>
            <a:prstGeom prst="chevron">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Sử dụng dịch vụ</a:t>
              </a:r>
              <a:endParaRPr/>
            </a:p>
          </p:txBody>
        </p:sp>
        <p:sp>
          <p:nvSpPr>
            <p:cNvPr id="636" name="Google Shape;636;p26"/>
            <p:cNvSpPr/>
            <p:nvPr/>
          </p:nvSpPr>
          <p:spPr>
            <a:xfrm>
              <a:off x="5353486" y="3055519"/>
              <a:ext cx="2350769" cy="249184"/>
            </a:xfrm>
            <a:prstGeom prst="chevron">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Chia sẻ dịch vụ</a:t>
              </a:r>
              <a:endParaRPr/>
            </a:p>
          </p:txBody>
        </p:sp>
        <p:sp>
          <p:nvSpPr>
            <p:cNvPr id="637" name="Google Shape;637;p26"/>
            <p:cNvSpPr/>
            <p:nvPr/>
          </p:nvSpPr>
          <p:spPr>
            <a:xfrm>
              <a:off x="7639345" y="3055519"/>
              <a:ext cx="1663154" cy="249184"/>
            </a:xfrm>
            <a:prstGeom prst="chevron">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Hủy bỏ dịch vụ</a:t>
              </a:r>
              <a:endParaRPr/>
            </a:p>
          </p:txBody>
        </p:sp>
        <p:sp>
          <p:nvSpPr>
            <p:cNvPr id="638" name="Google Shape;638;p26"/>
            <p:cNvSpPr/>
            <p:nvPr/>
          </p:nvSpPr>
          <p:spPr>
            <a:xfrm>
              <a:off x="2806769" y="3444423"/>
              <a:ext cx="579469" cy="144019"/>
            </a:xfrm>
            <a:prstGeom prst="rect">
              <a:avLst/>
            </a:prstGeom>
            <a:solidFill>
              <a:srgbClr val="BFBFBF"/>
            </a:solidFill>
            <a:ln>
              <a:noFill/>
            </a:ln>
          </p:spPr>
          <p:txBody>
            <a:bodyPr anchorCtr="0" anchor="ctr" bIns="0" lIns="36000" spcFirstLastPara="1" rIns="36000" wrap="square" tIns="0">
              <a:no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Đám mây IoT</a:t>
              </a:r>
              <a:endParaRPr/>
            </a:p>
          </p:txBody>
        </p:sp>
        <p:pic>
          <p:nvPicPr>
            <p:cNvPr id="639" name="Google Shape;639;p26"/>
            <p:cNvPicPr preferRelativeResize="0"/>
            <p:nvPr/>
          </p:nvPicPr>
          <p:blipFill rotWithShape="1">
            <a:blip r:embed="rId3">
              <a:alphaModFix/>
            </a:blip>
            <a:srcRect b="58639" l="11006" r="79114" t="26163"/>
            <a:stretch/>
          </p:blipFill>
          <p:spPr>
            <a:xfrm>
              <a:off x="1897446" y="3919543"/>
              <a:ext cx="356804" cy="277112"/>
            </a:xfrm>
            <a:prstGeom prst="rect">
              <a:avLst/>
            </a:prstGeom>
            <a:noFill/>
            <a:ln>
              <a:noFill/>
            </a:ln>
          </p:spPr>
        </p:pic>
        <p:pic>
          <p:nvPicPr>
            <p:cNvPr id="640" name="Google Shape;640;p26"/>
            <p:cNvPicPr preferRelativeResize="0"/>
            <p:nvPr/>
          </p:nvPicPr>
          <p:blipFill rotWithShape="1">
            <a:blip r:embed="rId3">
              <a:alphaModFix/>
            </a:blip>
            <a:srcRect b="60754" l="29177" r="63732" t="28278"/>
            <a:stretch/>
          </p:blipFill>
          <p:spPr>
            <a:xfrm>
              <a:off x="3464272" y="3958090"/>
              <a:ext cx="256034" cy="200016"/>
            </a:xfrm>
            <a:prstGeom prst="rect">
              <a:avLst/>
            </a:prstGeom>
            <a:noFill/>
            <a:ln>
              <a:noFill/>
            </a:ln>
          </p:spPr>
        </p:pic>
        <p:pic>
          <p:nvPicPr>
            <p:cNvPr id="641" name="Google Shape;641;p26"/>
            <p:cNvPicPr preferRelativeResize="0"/>
            <p:nvPr/>
          </p:nvPicPr>
          <p:blipFill rotWithShape="1">
            <a:blip r:embed="rId3">
              <a:alphaModFix/>
            </a:blip>
            <a:srcRect b="58639" l="47227" r="40392" t="28277"/>
            <a:stretch/>
          </p:blipFill>
          <p:spPr>
            <a:xfrm>
              <a:off x="4996979" y="3938815"/>
              <a:ext cx="447084" cy="238566"/>
            </a:xfrm>
            <a:prstGeom prst="rect">
              <a:avLst/>
            </a:prstGeom>
            <a:noFill/>
            <a:ln>
              <a:noFill/>
            </a:ln>
          </p:spPr>
        </p:pic>
        <p:pic>
          <p:nvPicPr>
            <p:cNvPr id="642" name="Google Shape;642;p26"/>
            <p:cNvPicPr preferRelativeResize="0"/>
            <p:nvPr/>
          </p:nvPicPr>
          <p:blipFill rotWithShape="1">
            <a:blip r:embed="rId4">
              <a:alphaModFix/>
            </a:blip>
            <a:srcRect b="60754" l="72531" r="20874" t="23131"/>
            <a:stretch/>
          </p:blipFill>
          <p:spPr>
            <a:xfrm>
              <a:off x="6807362" y="3944297"/>
              <a:ext cx="184448" cy="227602"/>
            </a:xfrm>
            <a:prstGeom prst="rect">
              <a:avLst/>
            </a:prstGeom>
            <a:noFill/>
            <a:ln>
              <a:noFill/>
            </a:ln>
          </p:spPr>
        </p:pic>
        <p:pic>
          <p:nvPicPr>
            <p:cNvPr id="643" name="Google Shape;643;p26"/>
            <p:cNvPicPr preferRelativeResize="0"/>
            <p:nvPr/>
          </p:nvPicPr>
          <p:blipFill rotWithShape="1">
            <a:blip r:embed="rId5">
              <a:alphaModFix/>
            </a:blip>
            <a:srcRect b="59020" l="89179" r="4226" t="24865"/>
            <a:stretch/>
          </p:blipFill>
          <p:spPr>
            <a:xfrm>
              <a:off x="8452397" y="3944297"/>
              <a:ext cx="184448" cy="227602"/>
            </a:xfrm>
            <a:prstGeom prst="rect">
              <a:avLst/>
            </a:prstGeom>
            <a:noFill/>
            <a:ln>
              <a:noFill/>
            </a:ln>
          </p:spPr>
        </p:pic>
        <p:cxnSp>
          <p:nvCxnSpPr>
            <p:cNvPr id="644" name="Google Shape;644;p26"/>
            <p:cNvCxnSpPr>
              <a:stCxn id="639" idx="3"/>
              <a:endCxn id="640" idx="1"/>
            </p:cNvCxnSpPr>
            <p:nvPr/>
          </p:nvCxnSpPr>
          <p:spPr>
            <a:xfrm>
              <a:off x="2254250" y="4058099"/>
              <a:ext cx="1209900" cy="0"/>
            </a:xfrm>
            <a:prstGeom prst="straightConnector1">
              <a:avLst/>
            </a:prstGeom>
            <a:noFill/>
            <a:ln cap="flat" cmpd="sng" w="19050">
              <a:solidFill>
                <a:srgbClr val="A5A5A5"/>
              </a:solidFill>
              <a:prstDash val="dot"/>
              <a:miter lim="800000"/>
              <a:headEnd len="sm" w="sm" type="none"/>
              <a:tailEnd len="med" w="med" type="triangle"/>
            </a:ln>
          </p:spPr>
        </p:cxnSp>
        <p:cxnSp>
          <p:nvCxnSpPr>
            <p:cNvPr id="645" name="Google Shape;645;p26"/>
            <p:cNvCxnSpPr>
              <a:stCxn id="640" idx="3"/>
              <a:endCxn id="641" idx="1"/>
            </p:cNvCxnSpPr>
            <p:nvPr/>
          </p:nvCxnSpPr>
          <p:spPr>
            <a:xfrm>
              <a:off x="3720306" y="4058098"/>
              <a:ext cx="12768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646" name="Google Shape;646;p26"/>
            <p:cNvCxnSpPr>
              <a:stCxn id="641" idx="3"/>
              <a:endCxn id="642" idx="1"/>
            </p:cNvCxnSpPr>
            <p:nvPr/>
          </p:nvCxnSpPr>
          <p:spPr>
            <a:xfrm>
              <a:off x="5444063" y="4058098"/>
              <a:ext cx="13632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647" name="Google Shape;647;p26"/>
            <p:cNvCxnSpPr>
              <a:stCxn id="642" idx="3"/>
              <a:endCxn id="643" idx="1"/>
            </p:cNvCxnSpPr>
            <p:nvPr/>
          </p:nvCxnSpPr>
          <p:spPr>
            <a:xfrm>
              <a:off x="6991810" y="4058098"/>
              <a:ext cx="1460700" cy="0"/>
            </a:xfrm>
            <a:prstGeom prst="straightConnector1">
              <a:avLst/>
            </a:prstGeom>
            <a:noFill/>
            <a:ln cap="flat" cmpd="sng" w="9525">
              <a:solidFill>
                <a:srgbClr val="A5A5A5"/>
              </a:solidFill>
              <a:prstDash val="solid"/>
              <a:miter lim="800000"/>
              <a:headEnd len="sm" w="sm" type="none"/>
              <a:tailEnd len="med" w="med" type="triangle"/>
            </a:ln>
          </p:spPr>
        </p:cxnSp>
        <p:sp>
          <p:nvSpPr>
            <p:cNvPr id="648" name="Google Shape;648;p26"/>
            <p:cNvSpPr/>
            <p:nvPr/>
          </p:nvSpPr>
          <p:spPr>
            <a:xfrm>
              <a:off x="2209800" y="3922761"/>
              <a:ext cx="162466" cy="500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49" name="Google Shape;649;p26"/>
            <p:cNvSpPr/>
            <p:nvPr/>
          </p:nvSpPr>
          <p:spPr>
            <a:xfrm>
              <a:off x="1491415" y="4162512"/>
              <a:ext cx="1162885" cy="228537"/>
            </a:xfrm>
            <a:prstGeom prst="rect">
              <a:avLst/>
            </a:prstGeom>
            <a:solidFill>
              <a:srgbClr val="BFBFBF"/>
            </a:solidFill>
            <a:ln>
              <a:noFill/>
            </a:ln>
          </p:spPr>
          <p:txBody>
            <a:bodyPr anchorCtr="0" anchor="ctr" bIns="0" lIns="36000" spcFirstLastPara="1" rIns="36000" wrap="square" tIns="0">
              <a:no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Cảm biến dữ liệu/nhập dữ liệu bên ngoài</a:t>
              </a:r>
              <a:endParaRPr/>
            </a:p>
          </p:txBody>
        </p:sp>
        <p:sp>
          <p:nvSpPr>
            <p:cNvPr id="650" name="Google Shape;650;p26"/>
            <p:cNvSpPr/>
            <p:nvPr/>
          </p:nvSpPr>
          <p:spPr>
            <a:xfrm>
              <a:off x="2811543" y="4162512"/>
              <a:ext cx="1561491" cy="228537"/>
            </a:xfrm>
            <a:prstGeom prst="rect">
              <a:avLst/>
            </a:prstGeom>
            <a:solidFill>
              <a:srgbClr val="BFBFBF"/>
            </a:solidFill>
            <a:ln>
              <a:noFill/>
            </a:ln>
          </p:spPr>
          <p:txBody>
            <a:bodyPr anchorCtr="0" anchor="ctr" bIns="0" lIns="36000" spcFirstLastPara="1" rIns="36000" wrap="square" tIns="0">
              <a:no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Lưu dữ liệu cảm biến</a:t>
              </a:r>
              <a:endParaRPr/>
            </a:p>
          </p:txBody>
        </p:sp>
        <p:sp>
          <p:nvSpPr>
            <p:cNvPr id="651" name="Google Shape;651;p26"/>
            <p:cNvSpPr/>
            <p:nvPr/>
          </p:nvSpPr>
          <p:spPr>
            <a:xfrm>
              <a:off x="6068009" y="4162512"/>
              <a:ext cx="1663154" cy="228537"/>
            </a:xfrm>
            <a:prstGeom prst="rect">
              <a:avLst/>
            </a:prstGeom>
            <a:solidFill>
              <a:srgbClr val="BFBFBF"/>
            </a:solidFill>
            <a:ln>
              <a:noFill/>
            </a:ln>
          </p:spPr>
          <p:txBody>
            <a:bodyPr anchorCtr="0" anchor="ctr" bIns="0" lIns="36000" spcFirstLastPara="1" rIns="36000" wrap="square" tIns="0">
              <a:no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Chia sẻ/Sử dụng thông tin xử lý, Cung cấp/Gửi cho thiết bị khác</a:t>
              </a:r>
              <a:endParaRPr sz="700">
                <a:solidFill>
                  <a:srgbClr val="000000"/>
                </a:solidFill>
                <a:latin typeface="Arial"/>
                <a:ea typeface="Arial"/>
                <a:cs typeface="Arial"/>
                <a:sym typeface="Arial"/>
              </a:endParaRPr>
            </a:p>
          </p:txBody>
        </p:sp>
        <p:sp>
          <p:nvSpPr>
            <p:cNvPr id="652" name="Google Shape;652;p26"/>
            <p:cNvSpPr/>
            <p:nvPr/>
          </p:nvSpPr>
          <p:spPr>
            <a:xfrm>
              <a:off x="7786743" y="4162512"/>
              <a:ext cx="1515756" cy="228537"/>
            </a:xfrm>
            <a:prstGeom prst="rect">
              <a:avLst/>
            </a:prstGeom>
            <a:solidFill>
              <a:srgbClr val="BFBFBF"/>
            </a:solidFill>
            <a:ln>
              <a:noFill/>
            </a:ln>
          </p:spPr>
          <p:txBody>
            <a:bodyPr anchorCtr="0" anchor="ctr" bIns="0" lIns="36000" spcFirstLastPara="1" rIns="36000" wrap="square" tIns="0">
              <a:no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Hủy bỏ</a:t>
              </a:r>
              <a:endParaRPr sz="700">
                <a:solidFill>
                  <a:srgbClr val="000000"/>
                </a:solidFill>
                <a:latin typeface="Arial"/>
                <a:ea typeface="Arial"/>
                <a:cs typeface="Arial"/>
                <a:sym typeface="Arial"/>
              </a:endParaRPr>
            </a:p>
          </p:txBody>
        </p:sp>
        <p:sp>
          <p:nvSpPr>
            <p:cNvPr id="653" name="Google Shape;653;p26"/>
            <p:cNvSpPr/>
            <p:nvPr/>
          </p:nvSpPr>
          <p:spPr>
            <a:xfrm>
              <a:off x="4439776" y="4162512"/>
              <a:ext cx="1561491" cy="228537"/>
            </a:xfrm>
            <a:prstGeom prst="rect">
              <a:avLst/>
            </a:prstGeom>
            <a:solidFill>
              <a:srgbClr val="BFBFBF"/>
            </a:solidFill>
            <a:ln>
              <a:noFill/>
            </a:ln>
          </p:spPr>
          <p:txBody>
            <a:bodyPr anchorCtr="0" anchor="ctr" bIns="0" lIns="36000" spcFirstLastPara="1" rIns="36000" wrap="square" tIns="0">
              <a:no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Phân tích dữ liệu, Trích xuất thông tin/kiến thức</a:t>
              </a:r>
              <a:endParaRPr sz="700">
                <a:solidFill>
                  <a:srgbClr val="000000"/>
                </a:solidFill>
                <a:latin typeface="Arial"/>
                <a:ea typeface="Arial"/>
                <a:cs typeface="Arial"/>
                <a:sym typeface="Arial"/>
              </a:endParaRPr>
            </a:p>
          </p:txBody>
        </p:sp>
        <p:grpSp>
          <p:nvGrpSpPr>
            <p:cNvPr id="654" name="Google Shape;654;p26"/>
            <p:cNvGrpSpPr/>
            <p:nvPr/>
          </p:nvGrpSpPr>
          <p:grpSpPr>
            <a:xfrm>
              <a:off x="3442081" y="3323842"/>
              <a:ext cx="3549730" cy="354727"/>
              <a:chOff x="13225307" y="1986666"/>
              <a:chExt cx="4315215" cy="591192"/>
            </a:xfrm>
          </p:grpSpPr>
          <p:sp>
            <p:nvSpPr>
              <p:cNvPr id="655" name="Google Shape;655;p26"/>
              <p:cNvSpPr/>
              <p:nvPr/>
            </p:nvSpPr>
            <p:spPr>
              <a:xfrm>
                <a:off x="13225307" y="1986666"/>
                <a:ext cx="4315215" cy="591192"/>
              </a:xfrm>
              <a:prstGeom prst="ellipse">
                <a:avLst/>
              </a:prstGeom>
              <a:solidFill>
                <a:srgbClr val="E6F5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nvGrpSpPr>
              <p:cNvPr id="656" name="Google Shape;656;p26"/>
              <p:cNvGrpSpPr/>
              <p:nvPr/>
            </p:nvGrpSpPr>
            <p:grpSpPr>
              <a:xfrm>
                <a:off x="13720402" y="2127671"/>
                <a:ext cx="3257141" cy="300002"/>
                <a:chOff x="3782277" y="2127248"/>
                <a:chExt cx="3258185" cy="300097"/>
              </a:xfrm>
            </p:grpSpPr>
            <p:sp>
              <p:nvSpPr>
                <p:cNvPr id="657" name="Google Shape;657;p26"/>
                <p:cNvSpPr/>
                <p:nvPr/>
              </p:nvSpPr>
              <p:spPr>
                <a:xfrm>
                  <a:off x="3782277" y="2127260"/>
                  <a:ext cx="1159805" cy="300085"/>
                </a:xfrm>
                <a:prstGeom prst="rect">
                  <a:avLst/>
                </a:prstGeom>
                <a:solidFill>
                  <a:schemeClr val="lt1"/>
                </a:solidFill>
                <a:ln cap="flat" cmpd="sng" w="9525">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rgbClr val="000000"/>
                      </a:solidFill>
                      <a:latin typeface="Arial"/>
                      <a:ea typeface="Arial"/>
                      <a:cs typeface="Arial"/>
                      <a:sym typeface="Arial"/>
                    </a:rPr>
                    <a:t>Dữ liệu/Thông tin cảm biến </a:t>
                  </a:r>
                  <a:endParaRPr/>
                </a:p>
              </p:txBody>
            </p:sp>
            <p:sp>
              <p:nvSpPr>
                <p:cNvPr id="658" name="Google Shape;658;p26"/>
                <p:cNvSpPr/>
                <p:nvPr/>
              </p:nvSpPr>
              <p:spPr>
                <a:xfrm>
                  <a:off x="4969272" y="2127260"/>
                  <a:ext cx="477823" cy="300085"/>
                </a:xfrm>
                <a:prstGeom prst="rect">
                  <a:avLst/>
                </a:prstGeom>
                <a:solidFill>
                  <a:schemeClr val="lt1"/>
                </a:solidFill>
                <a:ln cap="flat" cmpd="sng" w="9525">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rgbClr val="000000"/>
                      </a:solidFill>
                      <a:latin typeface="Arial"/>
                      <a:ea typeface="Arial"/>
                      <a:cs typeface="Arial"/>
                      <a:sym typeface="Arial"/>
                    </a:rPr>
                    <a:t>Dữ liệu LOD</a:t>
                  </a:r>
                  <a:endParaRPr/>
                </a:p>
              </p:txBody>
            </p:sp>
            <p:sp>
              <p:nvSpPr>
                <p:cNvPr id="659" name="Google Shape;659;p26"/>
                <p:cNvSpPr/>
                <p:nvPr/>
              </p:nvSpPr>
              <p:spPr>
                <a:xfrm>
                  <a:off x="5473455" y="2127260"/>
                  <a:ext cx="623697" cy="300085"/>
                </a:xfrm>
                <a:prstGeom prst="rect">
                  <a:avLst/>
                </a:prstGeom>
                <a:solidFill>
                  <a:schemeClr val="lt1"/>
                </a:solidFill>
                <a:ln cap="flat" cmpd="sng" w="9525">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rgbClr val="000000"/>
                      </a:solidFill>
                      <a:latin typeface="Arial"/>
                      <a:ea typeface="Arial"/>
                      <a:cs typeface="Arial"/>
                      <a:sym typeface="Arial"/>
                    </a:rPr>
                    <a:t>Dịch vụ IoT</a:t>
                  </a:r>
                  <a:endParaRPr/>
                </a:p>
              </p:txBody>
            </p:sp>
            <p:sp>
              <p:nvSpPr>
                <p:cNvPr id="660" name="Google Shape;660;p26"/>
                <p:cNvSpPr/>
                <p:nvPr/>
              </p:nvSpPr>
              <p:spPr>
                <a:xfrm>
                  <a:off x="6203819" y="2127248"/>
                  <a:ext cx="836643" cy="300084"/>
                </a:xfrm>
                <a:prstGeom prst="rect">
                  <a:avLst/>
                </a:prstGeom>
                <a:solidFill>
                  <a:schemeClr val="lt1"/>
                </a:solidFill>
                <a:ln cap="flat" cmpd="sng" w="9525">
                  <a:solidFill>
                    <a:srgbClr val="193EB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rgbClr val="000000"/>
                      </a:solidFill>
                      <a:latin typeface="Arial"/>
                      <a:ea typeface="Arial"/>
                      <a:cs typeface="Arial"/>
                      <a:sym typeface="Arial"/>
                    </a:rPr>
                    <a:t>dịch vụ 1 ... n</a:t>
                  </a:r>
                  <a:endParaRPr/>
                </a:p>
              </p:txBody>
            </p:sp>
          </p:grpSp>
        </p:grpSp>
        <p:cxnSp>
          <p:nvCxnSpPr>
            <p:cNvPr id="661" name="Google Shape;661;p26"/>
            <p:cNvCxnSpPr>
              <a:stCxn id="655" idx="4"/>
              <a:endCxn id="641" idx="0"/>
            </p:cNvCxnSpPr>
            <p:nvPr/>
          </p:nvCxnSpPr>
          <p:spPr>
            <a:xfrm>
              <a:off x="5216946" y="3678569"/>
              <a:ext cx="3600" cy="260100"/>
            </a:xfrm>
            <a:prstGeom prst="straightConnector1">
              <a:avLst/>
            </a:prstGeom>
            <a:noFill/>
            <a:ln cap="flat" cmpd="sng" w="12700">
              <a:solidFill>
                <a:srgbClr val="193EB0"/>
              </a:solidFill>
              <a:prstDash val="solid"/>
              <a:miter lim="800000"/>
              <a:headEnd len="med" w="med" type="triangle"/>
              <a:tailEnd len="med" w="med" type="triangle"/>
            </a:ln>
          </p:spPr>
        </p:cxnSp>
        <p:cxnSp>
          <p:nvCxnSpPr>
            <p:cNvPr id="662" name="Google Shape;662;p26"/>
            <p:cNvCxnSpPr/>
            <p:nvPr/>
          </p:nvCxnSpPr>
          <p:spPr>
            <a:xfrm rot="2700000">
              <a:off x="3735872" y="3678569"/>
              <a:ext cx="3575" cy="260246"/>
            </a:xfrm>
            <a:prstGeom prst="straightConnector1">
              <a:avLst/>
            </a:prstGeom>
            <a:noFill/>
            <a:ln cap="flat" cmpd="sng" w="12700">
              <a:solidFill>
                <a:srgbClr val="193EB0"/>
              </a:solidFill>
              <a:prstDash val="solid"/>
              <a:miter lim="800000"/>
              <a:headEnd len="med" w="med" type="triangle"/>
              <a:tailEnd len="med" w="med" type="triangle"/>
            </a:ln>
          </p:spPr>
        </p:cxnSp>
        <p:cxnSp>
          <p:nvCxnSpPr>
            <p:cNvPr id="663" name="Google Shape;663;p26"/>
            <p:cNvCxnSpPr/>
            <p:nvPr/>
          </p:nvCxnSpPr>
          <p:spPr>
            <a:xfrm flipH="1" rot="-2700000">
              <a:off x="6771608" y="3678569"/>
              <a:ext cx="3575" cy="260246"/>
            </a:xfrm>
            <a:prstGeom prst="straightConnector1">
              <a:avLst/>
            </a:prstGeom>
            <a:noFill/>
            <a:ln cap="flat" cmpd="sng" w="12700">
              <a:solidFill>
                <a:srgbClr val="193EB0"/>
              </a:solidFill>
              <a:prstDash val="solid"/>
              <a:miter lim="800000"/>
              <a:headEnd len="med" w="med" type="triangle"/>
              <a:tailEnd len="med" w="med" type="triangle"/>
            </a:ln>
          </p:spPr>
        </p:cxnSp>
        <p:sp>
          <p:nvSpPr>
            <p:cNvPr id="664" name="Google Shape;664;p26"/>
            <p:cNvSpPr/>
            <p:nvPr/>
          </p:nvSpPr>
          <p:spPr>
            <a:xfrm>
              <a:off x="3884300" y="3670359"/>
              <a:ext cx="667589"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Lưu đám mây thông tin cảm biến</a:t>
              </a:r>
              <a:endParaRPr/>
            </a:p>
          </p:txBody>
        </p:sp>
        <p:sp>
          <p:nvSpPr>
            <p:cNvPr id="665" name="Google Shape;665;p26"/>
            <p:cNvSpPr/>
            <p:nvPr/>
          </p:nvSpPr>
          <p:spPr>
            <a:xfrm>
              <a:off x="5245124" y="3670359"/>
              <a:ext cx="79396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Xử lý/Kết nối dữ liệu</a:t>
              </a:r>
              <a:endParaRPr sz="600">
                <a:solidFill>
                  <a:schemeClr val="dk1"/>
                </a:solidFill>
                <a:latin typeface="Arial"/>
                <a:ea typeface="Arial"/>
                <a:cs typeface="Arial"/>
                <a:sym typeface="Arial"/>
              </a:endParaRPr>
            </a:p>
          </p:txBody>
        </p:sp>
        <p:sp>
          <p:nvSpPr>
            <p:cNvPr id="666" name="Google Shape;666;p26"/>
            <p:cNvSpPr/>
            <p:nvPr/>
          </p:nvSpPr>
          <p:spPr>
            <a:xfrm>
              <a:off x="6767756" y="3670359"/>
              <a:ext cx="1003287"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Dịch vụ tổng hợp</a:t>
              </a:r>
              <a:endParaRPr sz="600">
                <a:solidFill>
                  <a:schemeClr val="dk1"/>
                </a:solidFill>
                <a:latin typeface="Arial"/>
                <a:ea typeface="Arial"/>
                <a:cs typeface="Arial"/>
                <a:sym typeface="Arial"/>
              </a:endParaRPr>
            </a:p>
          </p:txBody>
        </p:sp>
      </p:grpSp>
      <p:grpSp>
        <p:nvGrpSpPr>
          <p:cNvPr id="667" name="Google Shape;667;p26"/>
          <p:cNvGrpSpPr/>
          <p:nvPr/>
        </p:nvGrpSpPr>
        <p:grpSpPr>
          <a:xfrm>
            <a:off x="416127" y="447433"/>
            <a:ext cx="9051873" cy="276999"/>
            <a:chOff x="416127" y="447433"/>
            <a:chExt cx="9051873" cy="276999"/>
          </a:xfrm>
        </p:grpSpPr>
        <p:sp>
          <p:nvSpPr>
            <p:cNvPr id="668" name="Google Shape;668;p26"/>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Các biện pháp bảo mật IoT và bảo mật dịch vụ</a:t>
              </a:r>
              <a:endParaRPr/>
            </a:p>
          </p:txBody>
        </p:sp>
        <p:sp>
          <p:nvSpPr>
            <p:cNvPr id="669" name="Google Shape;669;p2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670" name="Google Shape;670;p26"/>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Đe dọa dịch vụ IoT/Bảo mật vòng đời dữ liệu và cách ứng phó</a:t>
            </a:r>
            <a:endParaRPr b="1" sz="2400">
              <a:solidFill>
                <a:srgbClr val="0C0C0C"/>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grpSp>
        <p:nvGrpSpPr>
          <p:cNvPr id="675" name="Google Shape;675;p27"/>
          <p:cNvGrpSpPr/>
          <p:nvPr/>
        </p:nvGrpSpPr>
        <p:grpSpPr>
          <a:xfrm>
            <a:off x="558800" y="2310432"/>
            <a:ext cx="8785225" cy="215444"/>
            <a:chOff x="1027113" y="2045625"/>
            <a:chExt cx="8785225" cy="215444"/>
          </a:xfrm>
        </p:grpSpPr>
        <p:sp>
          <p:nvSpPr>
            <p:cNvPr id="676" name="Google Shape;676;p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77" name="Google Shape;677;p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Đe dọa dịch vụ IoT/Bảo mật vòng đời dữ liệu và cách ứng phó</a:t>
              </a:r>
              <a:endParaRPr sz="1400">
                <a:solidFill>
                  <a:srgbClr val="262626"/>
                </a:solidFill>
                <a:latin typeface="Arial"/>
                <a:ea typeface="Arial"/>
                <a:cs typeface="Arial"/>
                <a:sym typeface="Arial"/>
              </a:endParaRPr>
            </a:p>
          </p:txBody>
        </p:sp>
      </p:grpSp>
      <p:grpSp>
        <p:nvGrpSpPr>
          <p:cNvPr id="678" name="Google Shape;678;p27"/>
          <p:cNvGrpSpPr/>
          <p:nvPr/>
        </p:nvGrpSpPr>
        <p:grpSpPr>
          <a:xfrm>
            <a:off x="594800" y="2847021"/>
            <a:ext cx="8640761" cy="3049900"/>
            <a:chOff x="703263" y="3060381"/>
            <a:chExt cx="8640761" cy="3049900"/>
          </a:xfrm>
        </p:grpSpPr>
        <p:sp>
          <p:nvSpPr>
            <p:cNvPr id="679" name="Google Shape;679;p27"/>
            <p:cNvSpPr/>
            <p:nvPr/>
          </p:nvSpPr>
          <p:spPr>
            <a:xfrm>
              <a:off x="1081007" y="3281991"/>
              <a:ext cx="2474248" cy="2278327"/>
            </a:xfrm>
            <a:prstGeom prst="roundRect">
              <a:avLst>
                <a:gd fmla="val 4530"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0" name="Google Shape;680;p27"/>
            <p:cNvSpPr/>
            <p:nvPr/>
          </p:nvSpPr>
          <p:spPr>
            <a:xfrm>
              <a:off x="3637133" y="3281991"/>
              <a:ext cx="2061130" cy="2278327"/>
            </a:xfrm>
            <a:prstGeom prst="roundRect">
              <a:avLst>
                <a:gd fmla="val 453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1" name="Google Shape;681;p27"/>
            <p:cNvSpPr/>
            <p:nvPr/>
          </p:nvSpPr>
          <p:spPr>
            <a:xfrm>
              <a:off x="5780141" y="3281991"/>
              <a:ext cx="3454795" cy="2278327"/>
            </a:xfrm>
            <a:prstGeom prst="roundRect">
              <a:avLst>
                <a:gd fmla="val 4530" name="adj"/>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2" name="Google Shape;682;p27"/>
            <p:cNvSpPr txBox="1"/>
            <p:nvPr/>
          </p:nvSpPr>
          <p:spPr>
            <a:xfrm>
              <a:off x="3413331" y="3060381"/>
              <a:ext cx="30761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Cân nhắc bảo mật vòng đời cho các thiết bị IoT</a:t>
              </a:r>
              <a:endParaRPr/>
            </a:p>
          </p:txBody>
        </p:sp>
        <p:sp>
          <p:nvSpPr>
            <p:cNvPr id="683" name="Google Shape;683;p27"/>
            <p:cNvSpPr/>
            <p:nvPr/>
          </p:nvSpPr>
          <p:spPr>
            <a:xfrm>
              <a:off x="2083898" y="3910971"/>
              <a:ext cx="668304" cy="668304"/>
            </a:xfrm>
            <a:prstGeom prst="ellipse">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Lắp</a:t>
              </a:r>
              <a:endParaRPr sz="800">
                <a:solidFill>
                  <a:schemeClr val="lt1"/>
                </a:solidFill>
                <a:latin typeface="Arial"/>
                <a:ea typeface="Arial"/>
                <a:cs typeface="Arial"/>
                <a:sym typeface="Arial"/>
              </a:endParaRPr>
            </a:p>
          </p:txBody>
        </p:sp>
        <p:sp>
          <p:nvSpPr>
            <p:cNvPr id="684" name="Google Shape;684;p27"/>
            <p:cNvSpPr/>
            <p:nvPr/>
          </p:nvSpPr>
          <p:spPr>
            <a:xfrm>
              <a:off x="703263" y="5602450"/>
              <a:ext cx="8640761"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000000"/>
                  </a:solidFill>
                  <a:latin typeface="Arial"/>
                  <a:ea typeface="Arial"/>
                  <a:cs typeface="Arial"/>
                  <a:sym typeface="Arial"/>
                </a:rPr>
                <a:t>※ Theo tiêu chuẩn quốc tế, các sản phẩm và dịch vụ IoT được phân loại thành bốn miền. –</a:t>
              </a:r>
              <a:endParaRPr sz="900">
                <a:solidFill>
                  <a:srgbClr val="000000"/>
                </a:solidFill>
                <a:latin typeface="Arial"/>
                <a:ea typeface="Arial"/>
                <a:cs typeface="Arial"/>
                <a:sym typeface="Arial"/>
              </a:endParaRPr>
            </a:p>
            <a:p>
              <a:pPr indent="0" lvl="0" marL="0" marR="0" rtl="0" algn="l">
                <a:spcBef>
                  <a:spcPts val="0"/>
                </a:spcBef>
                <a:spcAft>
                  <a:spcPts val="0"/>
                </a:spcAft>
                <a:buNone/>
              </a:pPr>
              <a:r>
                <a:rPr lang="en-US" sz="900">
                  <a:solidFill>
                    <a:srgbClr val="FF0000"/>
                  </a:solidFill>
                  <a:latin typeface="Arial"/>
                  <a:ea typeface="Arial"/>
                  <a:cs typeface="Arial"/>
                  <a:sym typeface="Arial"/>
                </a:rPr>
                <a:t>Miền thiết bị (thiết bị IoT và cổng gateway IoT), miền mạng (mạng có dây, mạng không dây cục bộ và từ xa), miền nền tảng máy chủ (máy chủ hoặc máy chủ đám mây), miền ứng dụng (Điện thoại thông minh Android &amp; iOS, máy tính bảng, v.v.)</a:t>
              </a:r>
              <a:endParaRPr/>
            </a:p>
          </p:txBody>
        </p:sp>
        <p:sp>
          <p:nvSpPr>
            <p:cNvPr id="685" name="Google Shape;685;p27"/>
            <p:cNvSpPr txBox="1"/>
            <p:nvPr/>
          </p:nvSpPr>
          <p:spPr>
            <a:xfrm>
              <a:off x="1594673" y="5242404"/>
              <a:ext cx="1446154"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Bảo mật thiết kế/phát triển</a:t>
              </a:r>
              <a:endParaRPr sz="900">
                <a:solidFill>
                  <a:srgbClr val="262626"/>
                </a:solidFill>
                <a:latin typeface="Arial"/>
                <a:ea typeface="Arial"/>
                <a:cs typeface="Arial"/>
                <a:sym typeface="Arial"/>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thiết bị IoT</a:t>
              </a:r>
              <a:endParaRPr/>
            </a:p>
          </p:txBody>
        </p:sp>
        <p:sp>
          <p:nvSpPr>
            <p:cNvPr id="686" name="Google Shape;686;p27"/>
            <p:cNvSpPr txBox="1"/>
            <p:nvPr/>
          </p:nvSpPr>
          <p:spPr>
            <a:xfrm>
              <a:off x="3832117" y="5242404"/>
              <a:ext cx="16711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Bảo mật thiết kế/phát triển</a:t>
              </a:r>
              <a:endParaRPr sz="900">
                <a:solidFill>
                  <a:srgbClr val="262626"/>
                </a:solidFill>
                <a:latin typeface="Arial"/>
                <a:ea typeface="Arial"/>
                <a:cs typeface="Arial"/>
                <a:sym typeface="Arial"/>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thiết bị IoT</a:t>
              </a:r>
              <a:endParaRPr/>
            </a:p>
          </p:txBody>
        </p:sp>
        <p:sp>
          <p:nvSpPr>
            <p:cNvPr id="687" name="Google Shape;687;p27"/>
            <p:cNvSpPr txBox="1"/>
            <p:nvPr/>
          </p:nvSpPr>
          <p:spPr>
            <a:xfrm>
              <a:off x="6671957" y="5242404"/>
              <a:ext cx="1671162"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Bảo mật vận hành/quản lý/hủy </a:t>
              </a:r>
              <a:endParaRPr/>
            </a:p>
            <a:p>
              <a:pPr indent="0" lvl="0" marL="0" marR="0" rtl="0" algn="ctr">
                <a:spcBef>
                  <a:spcPts val="0"/>
                </a:spcBef>
                <a:spcAft>
                  <a:spcPts val="0"/>
                </a:spcAft>
                <a:buNone/>
              </a:pPr>
              <a:r>
                <a:rPr lang="en-US" sz="900">
                  <a:solidFill>
                    <a:srgbClr val="262626"/>
                  </a:solidFill>
                  <a:latin typeface="Arial"/>
                  <a:ea typeface="Arial"/>
                  <a:cs typeface="Arial"/>
                  <a:sym typeface="Arial"/>
                </a:rPr>
                <a:t>bỏ thiết bị IoT</a:t>
              </a:r>
              <a:endParaRPr/>
            </a:p>
          </p:txBody>
        </p:sp>
        <p:cxnSp>
          <p:nvCxnSpPr>
            <p:cNvPr id="688" name="Google Shape;688;p27"/>
            <p:cNvCxnSpPr/>
            <p:nvPr/>
          </p:nvCxnSpPr>
          <p:spPr>
            <a:xfrm>
              <a:off x="1104900" y="5186986"/>
              <a:ext cx="2425700" cy="0"/>
            </a:xfrm>
            <a:prstGeom prst="straightConnector1">
              <a:avLst/>
            </a:prstGeom>
            <a:noFill/>
            <a:ln cap="flat" cmpd="sng" w="12700">
              <a:solidFill>
                <a:srgbClr val="262626"/>
              </a:solidFill>
              <a:prstDash val="dot"/>
              <a:miter lim="800000"/>
              <a:headEnd len="med" w="med" type="triangle"/>
              <a:tailEnd len="med" w="med" type="triangle"/>
            </a:ln>
          </p:spPr>
        </p:cxnSp>
        <p:cxnSp>
          <p:nvCxnSpPr>
            <p:cNvPr id="689" name="Google Shape;689;p27"/>
            <p:cNvCxnSpPr/>
            <p:nvPr/>
          </p:nvCxnSpPr>
          <p:spPr>
            <a:xfrm>
              <a:off x="3660905" y="5186986"/>
              <a:ext cx="2013585" cy="0"/>
            </a:xfrm>
            <a:prstGeom prst="straightConnector1">
              <a:avLst/>
            </a:prstGeom>
            <a:noFill/>
            <a:ln cap="flat" cmpd="sng" w="12700">
              <a:solidFill>
                <a:srgbClr val="262626"/>
              </a:solidFill>
              <a:prstDash val="dot"/>
              <a:miter lim="800000"/>
              <a:headEnd len="med" w="med" type="triangle"/>
              <a:tailEnd len="med" w="med" type="triangle"/>
            </a:ln>
          </p:spPr>
        </p:cxnSp>
        <p:cxnSp>
          <p:nvCxnSpPr>
            <p:cNvPr id="690" name="Google Shape;690;p27"/>
            <p:cNvCxnSpPr/>
            <p:nvPr/>
          </p:nvCxnSpPr>
          <p:spPr>
            <a:xfrm>
              <a:off x="5797385" y="5186986"/>
              <a:ext cx="3416834" cy="0"/>
            </a:xfrm>
            <a:prstGeom prst="straightConnector1">
              <a:avLst/>
            </a:prstGeom>
            <a:noFill/>
            <a:ln cap="flat" cmpd="sng" w="12700">
              <a:solidFill>
                <a:srgbClr val="262626"/>
              </a:solidFill>
              <a:prstDash val="dot"/>
              <a:miter lim="800000"/>
              <a:headEnd len="med" w="med" type="triangle"/>
              <a:tailEnd len="med" w="med" type="triangle"/>
            </a:ln>
          </p:spPr>
        </p:cxnSp>
        <p:sp>
          <p:nvSpPr>
            <p:cNvPr id="691" name="Google Shape;691;p27"/>
            <p:cNvSpPr/>
            <p:nvPr/>
          </p:nvSpPr>
          <p:spPr>
            <a:xfrm>
              <a:off x="3824183" y="3910971"/>
              <a:ext cx="668304" cy="668304"/>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Cài đặt</a:t>
              </a:r>
              <a:endParaRPr sz="800">
                <a:solidFill>
                  <a:schemeClr val="lt1"/>
                </a:solidFill>
                <a:latin typeface="Arial"/>
                <a:ea typeface="Arial"/>
                <a:cs typeface="Arial"/>
                <a:sym typeface="Arial"/>
              </a:endParaRPr>
            </a:p>
          </p:txBody>
        </p:sp>
        <p:sp>
          <p:nvSpPr>
            <p:cNvPr id="692" name="Google Shape;692;p27"/>
            <p:cNvSpPr/>
            <p:nvPr/>
          </p:nvSpPr>
          <p:spPr>
            <a:xfrm>
              <a:off x="4850386" y="3910971"/>
              <a:ext cx="668304" cy="668304"/>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thiết lập</a:t>
              </a:r>
              <a:endParaRPr sz="800">
                <a:solidFill>
                  <a:schemeClr val="lt1"/>
                </a:solidFill>
                <a:latin typeface="Arial"/>
                <a:ea typeface="Arial"/>
                <a:cs typeface="Arial"/>
                <a:sym typeface="Arial"/>
              </a:endParaRPr>
            </a:p>
            <a:p>
              <a:pPr indent="0" lvl="0" marL="0" marR="0" rtl="0" algn="ctr">
                <a:spcBef>
                  <a:spcPts val="0"/>
                </a:spcBef>
                <a:spcAft>
                  <a:spcPts val="0"/>
                </a:spcAft>
                <a:buNone/>
              </a:pPr>
              <a:r>
                <a:rPr lang="en-US" sz="800">
                  <a:solidFill>
                    <a:schemeClr val="lt1"/>
                  </a:solidFill>
                  <a:latin typeface="Arial"/>
                  <a:ea typeface="Arial"/>
                  <a:cs typeface="Arial"/>
                  <a:sym typeface="Arial"/>
                </a:rPr>
                <a:t>bảo mật</a:t>
              </a:r>
              <a:endParaRPr sz="800">
                <a:solidFill>
                  <a:schemeClr val="lt1"/>
                </a:solidFill>
                <a:latin typeface="Arial"/>
                <a:ea typeface="Arial"/>
                <a:cs typeface="Arial"/>
                <a:sym typeface="Arial"/>
              </a:endParaRPr>
            </a:p>
          </p:txBody>
        </p:sp>
        <p:sp>
          <p:nvSpPr>
            <p:cNvPr id="693" name="Google Shape;693;p27"/>
            <p:cNvSpPr/>
            <p:nvPr/>
          </p:nvSpPr>
          <p:spPr>
            <a:xfrm>
              <a:off x="8376293" y="3910971"/>
              <a:ext cx="668304" cy="668304"/>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Hủy bỏ/</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Chuyển giao</a:t>
              </a:r>
              <a:endParaRPr sz="800">
                <a:solidFill>
                  <a:schemeClr val="lt1"/>
                </a:solidFill>
                <a:latin typeface="Arial"/>
                <a:ea typeface="Arial"/>
                <a:cs typeface="Arial"/>
                <a:sym typeface="Arial"/>
              </a:endParaRPr>
            </a:p>
          </p:txBody>
        </p:sp>
        <p:cxnSp>
          <p:nvCxnSpPr>
            <p:cNvPr id="694" name="Google Shape;694;p27"/>
            <p:cNvCxnSpPr/>
            <p:nvPr/>
          </p:nvCxnSpPr>
          <p:spPr>
            <a:xfrm>
              <a:off x="1647481" y="3892317"/>
              <a:ext cx="465991" cy="222483"/>
            </a:xfrm>
            <a:prstGeom prst="straightConnector1">
              <a:avLst/>
            </a:prstGeom>
            <a:noFill/>
            <a:ln cap="flat" cmpd="sng" w="9525">
              <a:solidFill>
                <a:srgbClr val="A5A5A5"/>
              </a:solidFill>
              <a:prstDash val="solid"/>
              <a:miter lim="800000"/>
              <a:headEnd len="sm" w="sm" type="none"/>
              <a:tailEnd len="med" w="med" type="triangle"/>
            </a:ln>
          </p:spPr>
        </p:cxnSp>
        <p:cxnSp>
          <p:nvCxnSpPr>
            <p:cNvPr id="695" name="Google Shape;695;p27"/>
            <p:cNvCxnSpPr/>
            <p:nvPr/>
          </p:nvCxnSpPr>
          <p:spPr>
            <a:xfrm flipH="1" rot="10800000">
              <a:off x="1647481" y="4392649"/>
              <a:ext cx="465991" cy="222483"/>
            </a:xfrm>
            <a:prstGeom prst="straightConnector1">
              <a:avLst/>
            </a:prstGeom>
            <a:noFill/>
            <a:ln cap="flat" cmpd="sng" w="9525">
              <a:solidFill>
                <a:srgbClr val="A5A5A5"/>
              </a:solidFill>
              <a:prstDash val="solid"/>
              <a:miter lim="800000"/>
              <a:headEnd len="sm" w="sm" type="none"/>
              <a:tailEnd len="med" w="med" type="triangle"/>
            </a:ln>
          </p:spPr>
        </p:cxnSp>
        <p:sp>
          <p:nvSpPr>
            <p:cNvPr id="696" name="Google Shape;696;p27"/>
            <p:cNvSpPr/>
            <p:nvPr/>
          </p:nvSpPr>
          <p:spPr>
            <a:xfrm>
              <a:off x="1310886" y="3552205"/>
              <a:ext cx="668304" cy="668304"/>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Tạo mới</a:t>
              </a:r>
              <a:endParaRPr sz="800">
                <a:solidFill>
                  <a:schemeClr val="lt1"/>
                </a:solidFill>
                <a:latin typeface="Arial"/>
                <a:ea typeface="Arial"/>
                <a:cs typeface="Arial"/>
                <a:sym typeface="Arial"/>
              </a:endParaRPr>
            </a:p>
          </p:txBody>
        </p:sp>
        <p:sp>
          <p:nvSpPr>
            <p:cNvPr id="697" name="Google Shape;697;p27"/>
            <p:cNvSpPr/>
            <p:nvPr/>
          </p:nvSpPr>
          <p:spPr>
            <a:xfrm>
              <a:off x="1310886" y="4276104"/>
              <a:ext cx="668304" cy="668304"/>
            </a:xfrm>
            <a:prstGeom prst="ellipse">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Tạo mới</a:t>
              </a:r>
              <a:endParaRPr sz="800">
                <a:solidFill>
                  <a:schemeClr val="lt1"/>
                </a:solidFill>
                <a:latin typeface="Arial"/>
                <a:ea typeface="Arial"/>
                <a:cs typeface="Arial"/>
                <a:sym typeface="Arial"/>
              </a:endParaRPr>
            </a:p>
          </p:txBody>
        </p:sp>
        <p:cxnSp>
          <p:nvCxnSpPr>
            <p:cNvPr id="698" name="Google Shape;698;p27"/>
            <p:cNvCxnSpPr/>
            <p:nvPr/>
          </p:nvCxnSpPr>
          <p:spPr>
            <a:xfrm>
              <a:off x="2743427" y="4245123"/>
              <a:ext cx="1080756" cy="0"/>
            </a:xfrm>
            <a:prstGeom prst="straightConnector1">
              <a:avLst/>
            </a:prstGeom>
            <a:noFill/>
            <a:ln cap="flat" cmpd="sng" w="9525">
              <a:solidFill>
                <a:srgbClr val="A5A5A5"/>
              </a:solidFill>
              <a:prstDash val="solid"/>
              <a:miter lim="800000"/>
              <a:headEnd len="sm" w="sm" type="none"/>
              <a:tailEnd len="med" w="med" type="triangle"/>
            </a:ln>
          </p:spPr>
        </p:cxnSp>
        <p:cxnSp>
          <p:nvCxnSpPr>
            <p:cNvPr id="699" name="Google Shape;699;p27"/>
            <p:cNvCxnSpPr/>
            <p:nvPr/>
          </p:nvCxnSpPr>
          <p:spPr>
            <a:xfrm flipH="1" rot="10800000">
              <a:off x="2989755" y="4390845"/>
              <a:ext cx="831747" cy="360826"/>
            </a:xfrm>
            <a:prstGeom prst="straightConnector1">
              <a:avLst/>
            </a:prstGeom>
            <a:noFill/>
            <a:ln cap="flat" cmpd="sng" w="9525">
              <a:solidFill>
                <a:srgbClr val="A5A5A5"/>
              </a:solidFill>
              <a:prstDash val="solid"/>
              <a:miter lim="800000"/>
              <a:headEnd len="sm" w="sm" type="none"/>
              <a:tailEnd len="med" w="med" type="triangle"/>
            </a:ln>
          </p:spPr>
        </p:cxnSp>
        <p:sp>
          <p:nvSpPr>
            <p:cNvPr id="700" name="Google Shape;700;p27"/>
            <p:cNvSpPr/>
            <p:nvPr/>
          </p:nvSpPr>
          <p:spPr>
            <a:xfrm>
              <a:off x="2628719" y="4433614"/>
              <a:ext cx="668304" cy="668304"/>
            </a:xfrm>
            <a:prstGeom prst="ellipse">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Tạo mới</a:t>
              </a:r>
              <a:endParaRPr sz="800">
                <a:solidFill>
                  <a:schemeClr val="lt1"/>
                </a:solidFill>
                <a:latin typeface="Arial"/>
                <a:ea typeface="Arial"/>
                <a:cs typeface="Arial"/>
                <a:sym typeface="Arial"/>
              </a:endParaRPr>
            </a:p>
          </p:txBody>
        </p:sp>
        <p:cxnSp>
          <p:nvCxnSpPr>
            <p:cNvPr id="701" name="Google Shape;701;p27"/>
            <p:cNvCxnSpPr/>
            <p:nvPr/>
          </p:nvCxnSpPr>
          <p:spPr>
            <a:xfrm>
              <a:off x="4492487" y="4245123"/>
              <a:ext cx="345983" cy="0"/>
            </a:xfrm>
            <a:prstGeom prst="straightConnector1">
              <a:avLst/>
            </a:prstGeom>
            <a:noFill/>
            <a:ln cap="flat" cmpd="sng" w="9525">
              <a:solidFill>
                <a:srgbClr val="A5A5A5"/>
              </a:solidFill>
              <a:prstDash val="solid"/>
              <a:miter lim="800000"/>
              <a:headEnd len="sm" w="sm" type="none"/>
              <a:tailEnd len="med" w="med" type="triangle"/>
            </a:ln>
          </p:spPr>
        </p:cxnSp>
        <p:cxnSp>
          <p:nvCxnSpPr>
            <p:cNvPr id="702" name="Google Shape;702;p27"/>
            <p:cNvCxnSpPr/>
            <p:nvPr/>
          </p:nvCxnSpPr>
          <p:spPr>
            <a:xfrm>
              <a:off x="5513634" y="4245123"/>
              <a:ext cx="580223" cy="0"/>
            </a:xfrm>
            <a:prstGeom prst="straightConnector1">
              <a:avLst/>
            </a:prstGeom>
            <a:noFill/>
            <a:ln cap="flat" cmpd="sng" w="9525">
              <a:solidFill>
                <a:srgbClr val="A5A5A5"/>
              </a:solidFill>
              <a:prstDash val="solid"/>
              <a:miter lim="800000"/>
              <a:headEnd len="sm" w="sm" type="none"/>
              <a:tailEnd len="med" w="med" type="triangle"/>
            </a:ln>
          </p:spPr>
        </p:cxnSp>
        <p:cxnSp>
          <p:nvCxnSpPr>
            <p:cNvPr id="703" name="Google Shape;703;p27"/>
            <p:cNvCxnSpPr/>
            <p:nvPr/>
          </p:nvCxnSpPr>
          <p:spPr>
            <a:xfrm>
              <a:off x="7650762" y="4245123"/>
              <a:ext cx="715912" cy="0"/>
            </a:xfrm>
            <a:prstGeom prst="straightConnector1">
              <a:avLst/>
            </a:prstGeom>
            <a:noFill/>
            <a:ln cap="flat" cmpd="sng" w="9525">
              <a:solidFill>
                <a:srgbClr val="A5A5A5"/>
              </a:solidFill>
              <a:prstDash val="solid"/>
              <a:miter lim="800000"/>
              <a:headEnd len="sm" w="sm" type="none"/>
              <a:tailEnd len="med" w="med" type="triangle"/>
            </a:ln>
          </p:spPr>
        </p:cxnSp>
        <p:cxnSp>
          <p:nvCxnSpPr>
            <p:cNvPr id="704" name="Google Shape;704;p27"/>
            <p:cNvCxnSpPr>
              <a:stCxn id="705" idx="2"/>
              <a:endCxn id="692" idx="0"/>
            </p:cNvCxnSpPr>
            <p:nvPr/>
          </p:nvCxnSpPr>
          <p:spPr>
            <a:xfrm flipH="1">
              <a:off x="5184558" y="3720345"/>
              <a:ext cx="1797900" cy="190500"/>
            </a:xfrm>
            <a:prstGeom prst="bentConnector2">
              <a:avLst/>
            </a:prstGeom>
            <a:noFill/>
            <a:ln cap="flat" cmpd="sng" w="9525">
              <a:solidFill>
                <a:srgbClr val="A5A5A5"/>
              </a:solidFill>
              <a:prstDash val="solid"/>
              <a:miter lim="800000"/>
              <a:headEnd len="sm" w="sm" type="none"/>
              <a:tailEnd len="med" w="med" type="triangle"/>
            </a:ln>
          </p:spPr>
        </p:cxnSp>
        <p:sp>
          <p:nvSpPr>
            <p:cNvPr id="706" name="Google Shape;706;p27"/>
            <p:cNvSpPr/>
            <p:nvPr/>
          </p:nvSpPr>
          <p:spPr>
            <a:xfrm>
              <a:off x="6093857" y="3386193"/>
              <a:ext cx="668304" cy="668304"/>
            </a:xfrm>
            <a:prstGeom prst="ellipse">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F / W</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cập nhật</a:t>
              </a:r>
              <a:endParaRPr sz="800">
                <a:solidFill>
                  <a:schemeClr val="lt1"/>
                </a:solidFill>
                <a:latin typeface="Arial"/>
                <a:ea typeface="Arial"/>
                <a:cs typeface="Arial"/>
                <a:sym typeface="Arial"/>
              </a:endParaRPr>
            </a:p>
          </p:txBody>
        </p:sp>
        <p:sp>
          <p:nvSpPr>
            <p:cNvPr id="705" name="Google Shape;705;p27"/>
            <p:cNvSpPr/>
            <p:nvPr/>
          </p:nvSpPr>
          <p:spPr>
            <a:xfrm>
              <a:off x="6982458" y="3386193"/>
              <a:ext cx="668304" cy="668304"/>
            </a:xfrm>
            <a:prstGeom prst="ellipse">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 / W</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cập nhật</a:t>
              </a:r>
              <a:endParaRPr sz="800">
                <a:solidFill>
                  <a:schemeClr val="lt1"/>
                </a:solidFill>
                <a:latin typeface="Arial"/>
                <a:ea typeface="Arial"/>
                <a:cs typeface="Arial"/>
                <a:sym typeface="Arial"/>
              </a:endParaRPr>
            </a:p>
          </p:txBody>
        </p:sp>
        <p:cxnSp>
          <p:nvCxnSpPr>
            <p:cNvPr id="707" name="Google Shape;707;p27"/>
            <p:cNvCxnSpPr>
              <a:stCxn id="708" idx="2"/>
              <a:endCxn id="691" idx="4"/>
            </p:cNvCxnSpPr>
            <p:nvPr/>
          </p:nvCxnSpPr>
          <p:spPr>
            <a:xfrm rot="10800000">
              <a:off x="4158258" y="4579400"/>
              <a:ext cx="2824200" cy="190500"/>
            </a:xfrm>
            <a:prstGeom prst="bentConnector2">
              <a:avLst/>
            </a:prstGeom>
            <a:noFill/>
            <a:ln cap="flat" cmpd="sng" w="9525">
              <a:solidFill>
                <a:srgbClr val="A5A5A5"/>
              </a:solidFill>
              <a:prstDash val="solid"/>
              <a:miter lim="800000"/>
              <a:headEnd len="sm" w="sm" type="none"/>
              <a:tailEnd len="med" w="med" type="triangle"/>
            </a:ln>
          </p:spPr>
        </p:cxnSp>
        <p:sp>
          <p:nvSpPr>
            <p:cNvPr id="709" name="Google Shape;709;p27"/>
            <p:cNvSpPr/>
            <p:nvPr/>
          </p:nvSpPr>
          <p:spPr>
            <a:xfrm>
              <a:off x="6093857" y="4435748"/>
              <a:ext cx="668304" cy="668304"/>
            </a:xfrm>
            <a:prstGeom prst="ellipse">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Thay thế</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thiết bị</a:t>
              </a:r>
              <a:endParaRPr/>
            </a:p>
          </p:txBody>
        </p:sp>
        <p:sp>
          <p:nvSpPr>
            <p:cNvPr id="708" name="Google Shape;708;p27"/>
            <p:cNvSpPr/>
            <p:nvPr/>
          </p:nvSpPr>
          <p:spPr>
            <a:xfrm>
              <a:off x="6982458" y="4435748"/>
              <a:ext cx="668304" cy="668304"/>
            </a:xfrm>
            <a:prstGeom prst="ellipse">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Sửa chữa</a:t>
              </a:r>
              <a:endParaRPr sz="800">
                <a:solidFill>
                  <a:schemeClr val="lt1"/>
                </a:solidFill>
                <a:latin typeface="Arial"/>
                <a:ea typeface="Arial"/>
                <a:cs typeface="Arial"/>
                <a:sym typeface="Arial"/>
              </a:endParaRPr>
            </a:p>
            <a:p>
              <a:pPr indent="0" lvl="0" marL="0" marR="0" rtl="0" algn="ctr">
                <a:spcBef>
                  <a:spcPts val="0"/>
                </a:spcBef>
                <a:spcAft>
                  <a:spcPts val="0"/>
                </a:spcAft>
                <a:buNone/>
              </a:pPr>
              <a:r>
                <a:rPr lang="en-US" sz="800">
                  <a:solidFill>
                    <a:schemeClr val="lt1"/>
                  </a:solidFill>
                  <a:latin typeface="Arial"/>
                  <a:ea typeface="Arial"/>
                  <a:cs typeface="Arial"/>
                  <a:sym typeface="Arial"/>
                </a:rPr>
                <a:t> hỏng hóc</a:t>
              </a:r>
              <a:endParaRPr sz="800">
                <a:solidFill>
                  <a:schemeClr val="lt1"/>
                </a:solidFill>
                <a:latin typeface="Arial"/>
                <a:ea typeface="Arial"/>
                <a:cs typeface="Arial"/>
                <a:sym typeface="Arial"/>
              </a:endParaRPr>
            </a:p>
          </p:txBody>
        </p:sp>
        <p:sp>
          <p:nvSpPr>
            <p:cNvPr id="710" name="Google Shape;710;p27"/>
            <p:cNvSpPr txBox="1"/>
            <p:nvPr/>
          </p:nvSpPr>
          <p:spPr>
            <a:xfrm>
              <a:off x="8387385" y="4761871"/>
              <a:ext cx="646120"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Hệ thống leo thang</a:t>
              </a:r>
              <a:endParaRPr/>
            </a:p>
          </p:txBody>
        </p:sp>
        <p:cxnSp>
          <p:nvCxnSpPr>
            <p:cNvPr id="711" name="Google Shape;711;p27"/>
            <p:cNvCxnSpPr/>
            <p:nvPr/>
          </p:nvCxnSpPr>
          <p:spPr>
            <a:xfrm flipH="1">
              <a:off x="8712348" y="4579275"/>
              <a:ext cx="1" cy="172396"/>
            </a:xfrm>
            <a:prstGeom prst="straightConnector1">
              <a:avLst/>
            </a:prstGeom>
            <a:noFill/>
            <a:ln cap="flat" cmpd="sng" w="9525">
              <a:solidFill>
                <a:srgbClr val="A5A5A5"/>
              </a:solidFill>
              <a:prstDash val="solid"/>
              <a:miter lim="800000"/>
              <a:headEnd len="sm" w="sm" type="none"/>
              <a:tailEnd len="med" w="med" type="triangle"/>
            </a:ln>
          </p:spPr>
        </p:cxnSp>
        <p:cxnSp>
          <p:nvCxnSpPr>
            <p:cNvPr id="712" name="Google Shape;712;p27"/>
            <p:cNvCxnSpPr>
              <a:stCxn id="705" idx="4"/>
              <a:endCxn id="708" idx="0"/>
            </p:cNvCxnSpPr>
            <p:nvPr/>
          </p:nvCxnSpPr>
          <p:spPr>
            <a:xfrm>
              <a:off x="7316610" y="4054497"/>
              <a:ext cx="0" cy="381300"/>
            </a:xfrm>
            <a:prstGeom prst="straightConnector1">
              <a:avLst/>
            </a:prstGeom>
            <a:noFill/>
            <a:ln cap="flat" cmpd="sng" w="9525">
              <a:solidFill>
                <a:srgbClr val="A5A5A5"/>
              </a:solidFill>
              <a:prstDash val="solid"/>
              <a:miter lim="800000"/>
              <a:headEnd len="sm" w="sm" type="none"/>
              <a:tailEnd len="sm" w="sm" type="none"/>
            </a:ln>
          </p:spPr>
        </p:cxnSp>
        <p:cxnSp>
          <p:nvCxnSpPr>
            <p:cNvPr id="713" name="Google Shape;713;p27"/>
            <p:cNvCxnSpPr>
              <a:stCxn id="706" idx="4"/>
              <a:endCxn id="709" idx="0"/>
            </p:cNvCxnSpPr>
            <p:nvPr/>
          </p:nvCxnSpPr>
          <p:spPr>
            <a:xfrm>
              <a:off x="6428009" y="4054497"/>
              <a:ext cx="0" cy="381300"/>
            </a:xfrm>
            <a:prstGeom prst="straightConnector1">
              <a:avLst/>
            </a:prstGeom>
            <a:noFill/>
            <a:ln cap="flat" cmpd="sng" w="9525">
              <a:solidFill>
                <a:srgbClr val="A5A5A5"/>
              </a:solidFill>
              <a:prstDash val="solid"/>
              <a:miter lim="800000"/>
              <a:headEnd len="sm" w="sm" type="none"/>
              <a:tailEnd len="sm" w="sm" type="none"/>
            </a:ln>
          </p:spPr>
        </p:cxnSp>
        <p:sp>
          <p:nvSpPr>
            <p:cNvPr id="714" name="Google Shape;714;p27"/>
            <p:cNvSpPr/>
            <p:nvPr/>
          </p:nvSpPr>
          <p:spPr>
            <a:xfrm>
              <a:off x="6094896" y="4132053"/>
              <a:ext cx="1555866" cy="226140"/>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Vận hành/thực hiện</a:t>
              </a:r>
              <a:endParaRPr/>
            </a:p>
          </p:txBody>
        </p:sp>
        <p:sp>
          <p:nvSpPr>
            <p:cNvPr id="715" name="Google Shape;715;p27"/>
            <p:cNvSpPr txBox="1"/>
            <p:nvPr/>
          </p:nvSpPr>
          <p:spPr>
            <a:xfrm>
              <a:off x="4780610" y="3587211"/>
              <a:ext cx="362988" cy="4154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Khởi động lại</a:t>
              </a:r>
              <a:endParaRPr sz="900">
                <a:solidFill>
                  <a:srgbClr val="262626"/>
                </a:solidFill>
                <a:latin typeface="Arial"/>
                <a:ea typeface="Arial"/>
                <a:cs typeface="Arial"/>
                <a:sym typeface="Arial"/>
              </a:endParaRPr>
            </a:p>
          </p:txBody>
        </p:sp>
        <p:sp>
          <p:nvSpPr>
            <p:cNvPr id="716" name="Google Shape;716;p27"/>
            <p:cNvSpPr txBox="1"/>
            <p:nvPr/>
          </p:nvSpPr>
          <p:spPr>
            <a:xfrm>
              <a:off x="4780610" y="4813655"/>
              <a:ext cx="540502"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Cài đặt lại</a:t>
              </a:r>
              <a:endParaRPr sz="900">
                <a:solidFill>
                  <a:srgbClr val="262626"/>
                </a:solidFill>
                <a:latin typeface="Arial"/>
                <a:ea typeface="Arial"/>
                <a:cs typeface="Arial"/>
                <a:sym typeface="Arial"/>
              </a:endParaRPr>
            </a:p>
          </p:txBody>
        </p:sp>
      </p:grpSp>
      <p:grpSp>
        <p:nvGrpSpPr>
          <p:cNvPr id="717" name="Google Shape;717;p27"/>
          <p:cNvGrpSpPr/>
          <p:nvPr/>
        </p:nvGrpSpPr>
        <p:grpSpPr>
          <a:xfrm>
            <a:off x="416127" y="447433"/>
            <a:ext cx="9051873" cy="276999"/>
            <a:chOff x="416127" y="447433"/>
            <a:chExt cx="9051873" cy="276999"/>
          </a:xfrm>
        </p:grpSpPr>
        <p:sp>
          <p:nvSpPr>
            <p:cNvPr id="718" name="Google Shape;718;p27"/>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2.4. Các biện pháp bảo mật IoT và bảo mật dịch vụ</a:t>
              </a:r>
              <a:endParaRPr/>
            </a:p>
          </p:txBody>
        </p:sp>
        <p:sp>
          <p:nvSpPr>
            <p:cNvPr id="719" name="Google Shape;719;p2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720" name="Google Shape;720;p27"/>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Đe dọa dịch vụ IoT/Bảo mật vòng đời dữ liệu và cách ứng phó</a:t>
            </a:r>
            <a:endParaRPr b="1" sz="2400">
              <a:solidFill>
                <a:srgbClr val="0C0C0C"/>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2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Thiết kế mẫu</a:t>
            </a:r>
            <a:endParaRPr b="1" sz="3600">
              <a:solidFill>
                <a:schemeClr val="dk1"/>
              </a:solidFill>
              <a:latin typeface="Arial"/>
              <a:ea typeface="Arial"/>
              <a:cs typeface="Arial"/>
              <a:sym typeface="Arial"/>
            </a:endParaRPr>
          </a:p>
        </p:txBody>
      </p:sp>
      <p:sp>
        <p:nvSpPr>
          <p:cNvPr id="727" name="Google Shape;727;p28"/>
          <p:cNvSpPr/>
          <p:nvPr/>
        </p:nvSpPr>
        <p:spPr>
          <a:xfrm>
            <a:off x="990000" y="2372913"/>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3.</a:t>
            </a:r>
            <a:endParaRPr/>
          </a:p>
        </p:txBody>
      </p:sp>
      <p:grpSp>
        <p:nvGrpSpPr>
          <p:cNvPr id="728" name="Google Shape;728;p28"/>
          <p:cNvGrpSpPr/>
          <p:nvPr/>
        </p:nvGrpSpPr>
        <p:grpSpPr>
          <a:xfrm>
            <a:off x="1051644" y="3971927"/>
            <a:ext cx="7200816" cy="1493136"/>
            <a:chOff x="1051644" y="3971927"/>
            <a:chExt cx="7200816" cy="1493136"/>
          </a:xfrm>
        </p:grpSpPr>
        <p:grpSp>
          <p:nvGrpSpPr>
            <p:cNvPr id="729" name="Google Shape;729;p28"/>
            <p:cNvGrpSpPr/>
            <p:nvPr/>
          </p:nvGrpSpPr>
          <p:grpSpPr>
            <a:xfrm>
              <a:off x="1051644" y="3971927"/>
              <a:ext cx="5702300" cy="278172"/>
              <a:chOff x="1051644" y="3971927"/>
              <a:chExt cx="5702300" cy="278172"/>
            </a:xfrm>
          </p:grpSpPr>
          <p:sp>
            <p:nvSpPr>
              <p:cNvPr id="730" name="Google Shape;730;p28"/>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3.1. Tổng quan về Thiết kế mẫu</a:t>
                </a:r>
                <a:endParaRPr sz="1800">
                  <a:solidFill>
                    <a:srgbClr val="3F3F3F"/>
                  </a:solidFill>
                  <a:latin typeface="Arial"/>
                  <a:ea typeface="Arial"/>
                  <a:cs typeface="Arial"/>
                  <a:sym typeface="Arial"/>
                </a:endParaRPr>
              </a:p>
            </p:txBody>
          </p:sp>
          <p:sp>
            <p:nvSpPr>
              <p:cNvPr id="731" name="Google Shape;731;p28"/>
              <p:cNvSpPr/>
              <p:nvPr/>
            </p:nvSpPr>
            <p:spPr>
              <a:xfrm>
                <a:off x="1051644" y="397192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732" name="Google Shape;732;p28"/>
            <p:cNvGrpSpPr/>
            <p:nvPr/>
          </p:nvGrpSpPr>
          <p:grpSpPr>
            <a:xfrm>
              <a:off x="1051644" y="4376915"/>
              <a:ext cx="6766476" cy="278172"/>
              <a:chOff x="1051644" y="4401761"/>
              <a:chExt cx="6766476" cy="278172"/>
            </a:xfrm>
          </p:grpSpPr>
          <p:sp>
            <p:nvSpPr>
              <p:cNvPr id="733" name="Google Shape;733;p28"/>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Tổng quan về wireframe (Khung sườn trang web)</a:t>
                </a:r>
                <a:endParaRPr sz="1800">
                  <a:solidFill>
                    <a:srgbClr val="A5A5A5"/>
                  </a:solidFill>
                  <a:latin typeface="Arial"/>
                  <a:ea typeface="Arial"/>
                  <a:cs typeface="Arial"/>
                  <a:sym typeface="Arial"/>
                </a:endParaRPr>
              </a:p>
            </p:txBody>
          </p:sp>
          <p:sp>
            <p:nvSpPr>
              <p:cNvPr id="734" name="Google Shape;734;p28"/>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735" name="Google Shape;735;p28"/>
            <p:cNvGrpSpPr/>
            <p:nvPr/>
          </p:nvGrpSpPr>
          <p:grpSpPr>
            <a:xfrm>
              <a:off x="1051644" y="4781903"/>
              <a:ext cx="6903636" cy="278172"/>
              <a:chOff x="1051644" y="4401761"/>
              <a:chExt cx="6903636" cy="278172"/>
            </a:xfrm>
          </p:grpSpPr>
          <p:sp>
            <p:nvSpPr>
              <p:cNvPr id="736" name="Google Shape;736;p28"/>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3.3. Tạo Wireframe</a:t>
                </a:r>
                <a:endParaRPr/>
              </a:p>
            </p:txBody>
          </p:sp>
          <p:sp>
            <p:nvSpPr>
              <p:cNvPr id="737" name="Google Shape;737;p28"/>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738" name="Google Shape;738;p28"/>
            <p:cNvGrpSpPr/>
            <p:nvPr/>
          </p:nvGrpSpPr>
          <p:grpSpPr>
            <a:xfrm>
              <a:off x="1051644" y="5186891"/>
              <a:ext cx="7200816" cy="278172"/>
              <a:chOff x="1051644" y="4401761"/>
              <a:chExt cx="7200816" cy="278172"/>
            </a:xfrm>
          </p:grpSpPr>
          <p:sp>
            <p:nvSpPr>
              <p:cNvPr id="739" name="Google Shape;739;p28"/>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3.4. Cách thiết kế mẫu</a:t>
                </a:r>
                <a:endParaRPr sz="1800">
                  <a:solidFill>
                    <a:srgbClr val="A5A5A5"/>
                  </a:solidFill>
                  <a:latin typeface="Arial"/>
                  <a:ea typeface="Arial"/>
                  <a:cs typeface="Arial"/>
                  <a:sym typeface="Arial"/>
                </a:endParaRPr>
              </a:p>
            </p:txBody>
          </p:sp>
          <p:sp>
            <p:nvSpPr>
              <p:cNvPr id="740" name="Google Shape;740;p28"/>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grpSp>
        <p:nvGrpSpPr>
          <p:cNvPr id="746" name="Google Shape;746;p29"/>
          <p:cNvGrpSpPr/>
          <p:nvPr/>
        </p:nvGrpSpPr>
        <p:grpSpPr>
          <a:xfrm>
            <a:off x="5341257" y="3901328"/>
            <a:ext cx="4002768" cy="2170993"/>
            <a:chOff x="12199793" y="3417589"/>
            <a:chExt cx="5308888" cy="2879397"/>
          </a:xfrm>
        </p:grpSpPr>
        <p:pic>
          <p:nvPicPr>
            <p:cNvPr id="747" name="Google Shape;747;p29"/>
            <p:cNvPicPr preferRelativeResize="0"/>
            <p:nvPr/>
          </p:nvPicPr>
          <p:blipFill rotWithShape="1">
            <a:blip r:embed="rId3">
              <a:alphaModFix/>
            </a:blip>
            <a:srcRect b="8021" l="0" r="0" t="0"/>
            <a:stretch/>
          </p:blipFill>
          <p:spPr>
            <a:xfrm>
              <a:off x="12199793" y="3417589"/>
              <a:ext cx="5308888" cy="2879397"/>
            </a:xfrm>
            <a:prstGeom prst="rect">
              <a:avLst/>
            </a:prstGeom>
            <a:noFill/>
            <a:ln>
              <a:noFill/>
            </a:ln>
          </p:spPr>
        </p:pic>
        <p:sp>
          <p:nvSpPr>
            <p:cNvPr id="748" name="Google Shape;748;p29"/>
            <p:cNvSpPr/>
            <p:nvPr/>
          </p:nvSpPr>
          <p:spPr>
            <a:xfrm rot="888606">
              <a:off x="14809712" y="4187782"/>
              <a:ext cx="1072635" cy="237996"/>
            </a:xfrm>
            <a:prstGeom prst="rect">
              <a:avLst/>
            </a:prstGeom>
            <a:solidFill>
              <a:srgbClr val="B3B3B3"/>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49" name="Google Shape;749;p29"/>
            <p:cNvSpPr txBox="1"/>
            <p:nvPr/>
          </p:nvSpPr>
          <p:spPr>
            <a:xfrm rot="665651">
              <a:off x="14727687" y="4183811"/>
              <a:ext cx="1303144" cy="3076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haroni"/>
                  <a:ea typeface="Aharoni"/>
                  <a:cs typeface="Aharoni"/>
                  <a:sym typeface="Aharoni"/>
                </a:rPr>
                <a:t>Model House</a:t>
              </a:r>
              <a:endParaRPr sz="1400">
                <a:solidFill>
                  <a:srgbClr val="000000"/>
                </a:solidFill>
                <a:latin typeface="Aharoni"/>
                <a:ea typeface="Aharoni"/>
                <a:cs typeface="Aharoni"/>
                <a:sym typeface="Aharoni"/>
              </a:endParaRPr>
            </a:p>
          </p:txBody>
        </p:sp>
      </p:grpSp>
      <p:grpSp>
        <p:nvGrpSpPr>
          <p:cNvPr id="750" name="Google Shape;750;p29"/>
          <p:cNvGrpSpPr/>
          <p:nvPr/>
        </p:nvGrpSpPr>
        <p:grpSpPr>
          <a:xfrm>
            <a:off x="558800" y="1911514"/>
            <a:ext cx="8785225" cy="215444"/>
            <a:chOff x="1027113" y="2045625"/>
            <a:chExt cx="8785225" cy="215444"/>
          </a:xfrm>
        </p:grpSpPr>
        <p:sp>
          <p:nvSpPr>
            <p:cNvPr id="751" name="Google Shape;751;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52" name="Google Shape;752;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bản mẫu thử được sản xuất trước khi sản xuất hàng loạt. Là một mô hình sản xuất.</a:t>
              </a:r>
              <a:endParaRPr/>
            </a:p>
          </p:txBody>
        </p:sp>
      </p:grpSp>
      <p:grpSp>
        <p:nvGrpSpPr>
          <p:cNvPr id="753" name="Google Shape;753;p29"/>
          <p:cNvGrpSpPr/>
          <p:nvPr/>
        </p:nvGrpSpPr>
        <p:grpSpPr>
          <a:xfrm>
            <a:off x="558800" y="2918166"/>
            <a:ext cx="5406571" cy="646331"/>
            <a:chOff x="1027113" y="2045625"/>
            <a:chExt cx="5406571" cy="646331"/>
          </a:xfrm>
        </p:grpSpPr>
        <p:sp>
          <p:nvSpPr>
            <p:cNvPr id="754" name="Google Shape;754;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55" name="Google Shape;755;p29"/>
            <p:cNvSpPr/>
            <p:nvPr/>
          </p:nvSpPr>
          <p:spPr>
            <a:xfrm>
              <a:off x="1179513" y="2045625"/>
              <a:ext cx="5254171"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khi tạo ra phần mềm hoàn chỉnh theo quy trình chính thức, cần phải tạo mô hình và sử dụng nó như một công cụ để giao tiếp với người dùng.</a:t>
              </a:r>
              <a:endParaRPr/>
            </a:p>
          </p:txBody>
        </p:sp>
      </p:grpSp>
      <p:grpSp>
        <p:nvGrpSpPr>
          <p:cNvPr id="756" name="Google Shape;756;p29"/>
          <p:cNvGrpSpPr/>
          <p:nvPr/>
        </p:nvGrpSpPr>
        <p:grpSpPr>
          <a:xfrm>
            <a:off x="416127" y="447433"/>
            <a:ext cx="9051873" cy="276999"/>
            <a:chOff x="416127" y="447433"/>
            <a:chExt cx="9051873" cy="276999"/>
          </a:xfrm>
        </p:grpSpPr>
        <p:sp>
          <p:nvSpPr>
            <p:cNvPr id="757" name="Google Shape;757;p29"/>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Tổng quan về Thiết kế mẫu  </a:t>
              </a:r>
              <a:endParaRPr/>
            </a:p>
          </p:txBody>
        </p:sp>
        <p:sp>
          <p:nvSpPr>
            <p:cNvPr id="758" name="Google Shape;758;p2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759" name="Google Shape;759;p2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Nguyên mẫu</a:t>
            </a:r>
            <a:endParaRPr b="1" sz="2400">
              <a:solidFill>
                <a:srgbClr val="0C0C0C"/>
              </a:solidFill>
              <a:latin typeface="Arial"/>
              <a:ea typeface="Arial"/>
              <a:cs typeface="Arial"/>
              <a:sym typeface="Arial"/>
            </a:endParaRPr>
          </a:p>
        </p:txBody>
      </p:sp>
      <p:sp>
        <p:nvSpPr>
          <p:cNvPr id="760" name="Google Shape;760;p29"/>
          <p:cNvSpPr/>
          <p:nvPr/>
        </p:nvSpPr>
        <p:spPr>
          <a:xfrm>
            <a:off x="449998" y="238658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Nguyên mẫu trong Phát triển phần mềm</a:t>
            </a:r>
            <a:endParaRPr b="1" sz="2400">
              <a:solidFill>
                <a:srgbClr val="0C0C0C"/>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grpSp>
        <p:nvGrpSpPr>
          <p:cNvPr id="87" name="Google Shape;87;p3"/>
          <p:cNvGrpSpPr/>
          <p:nvPr/>
        </p:nvGrpSpPr>
        <p:grpSpPr>
          <a:xfrm>
            <a:off x="441605" y="293671"/>
            <a:ext cx="9016945" cy="553998"/>
            <a:chOff x="441746" y="292666"/>
            <a:chExt cx="9019836" cy="554175"/>
          </a:xfrm>
        </p:grpSpPr>
        <p:sp>
          <p:nvSpPr>
            <p:cNvPr id="88" name="Google Shape;88;p3"/>
            <p:cNvSpPr/>
            <p:nvPr/>
          </p:nvSpPr>
          <p:spPr>
            <a:xfrm>
              <a:off x="441746" y="292666"/>
              <a:ext cx="8785226" cy="5541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193EB0"/>
                  </a:solidFill>
                  <a:latin typeface="Arial"/>
                  <a:ea typeface="Arial"/>
                  <a:cs typeface="Arial"/>
                  <a:sym typeface="Arial"/>
                </a:rPr>
                <a:t>Mô tả khóa học</a:t>
              </a:r>
              <a:endParaRPr b="1" sz="3600">
                <a:solidFill>
                  <a:srgbClr val="193EB0"/>
                </a:solidFill>
                <a:latin typeface="Arial"/>
                <a:ea typeface="Arial"/>
                <a:cs typeface="Arial"/>
                <a:sym typeface="Arial"/>
              </a:endParaRPr>
            </a:p>
          </p:txBody>
        </p:sp>
        <p:cxnSp>
          <p:nvCxnSpPr>
            <p:cNvPr id="89" name="Google Shape;89;p3"/>
            <p:cNvCxnSpPr/>
            <p:nvPr/>
          </p:nvCxnSpPr>
          <p:spPr>
            <a:xfrm>
              <a:off x="3760405" y="630000"/>
              <a:ext cx="5701177" cy="0"/>
            </a:xfrm>
            <a:prstGeom prst="straightConnector1">
              <a:avLst/>
            </a:prstGeom>
            <a:noFill/>
            <a:ln cap="flat" cmpd="sng" w="12700">
              <a:solidFill>
                <a:srgbClr val="1428A0"/>
              </a:solidFill>
              <a:prstDash val="solid"/>
              <a:miter lim="800000"/>
              <a:headEnd len="sm" w="sm" type="none"/>
              <a:tailEnd len="sm" w="sm" type="none"/>
            </a:ln>
          </p:spPr>
        </p:cxnSp>
      </p:grpSp>
      <p:sp>
        <p:nvSpPr>
          <p:cNvPr id="90" name="Google Shape;90;p3"/>
          <p:cNvSpPr/>
          <p:nvPr/>
        </p:nvSpPr>
        <p:spPr>
          <a:xfrm>
            <a:off x="710975" y="1619179"/>
            <a:ext cx="8630058" cy="490774"/>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Trong khóa học này, sinh viên sẽ thiết kế và thực hiện Dự án cuối khóa theo hướng dẫn này.</a:t>
            </a:r>
            <a:endParaRPr/>
          </a:p>
        </p:txBody>
      </p:sp>
      <p:grpSp>
        <p:nvGrpSpPr>
          <p:cNvPr id="91" name="Google Shape;91;p3"/>
          <p:cNvGrpSpPr/>
          <p:nvPr/>
        </p:nvGrpSpPr>
        <p:grpSpPr>
          <a:xfrm>
            <a:off x="441605" y="1237712"/>
            <a:ext cx="8899428" cy="307777"/>
            <a:chOff x="441747" y="1663679"/>
            <a:chExt cx="8902281" cy="307876"/>
          </a:xfrm>
        </p:grpSpPr>
        <p:sp>
          <p:nvSpPr>
            <p:cNvPr id="92" name="Google Shape;92;p3"/>
            <p:cNvSpPr/>
            <p:nvPr/>
          </p:nvSpPr>
          <p:spPr>
            <a:xfrm>
              <a:off x="711203" y="1663679"/>
              <a:ext cx="8632825" cy="3078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rgbClr val="262626"/>
                  </a:solidFill>
                  <a:latin typeface="Arial"/>
                  <a:ea typeface="Arial"/>
                  <a:cs typeface="Arial"/>
                  <a:sym typeface="Arial"/>
                </a:rPr>
                <a:t>Mục tiêu của khóa học</a:t>
              </a:r>
              <a:endParaRPr b="1" sz="2000">
                <a:solidFill>
                  <a:srgbClr val="262626"/>
                </a:solidFill>
                <a:latin typeface="Arial"/>
                <a:ea typeface="Arial"/>
                <a:cs typeface="Arial"/>
                <a:sym typeface="Arial"/>
              </a:endParaRPr>
            </a:p>
          </p:txBody>
        </p:sp>
        <p:sp>
          <p:nvSpPr>
            <p:cNvPr id="93" name="Google Shape;93;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Malgun Gothic"/>
                <a:ea typeface="Malgun Gothic"/>
                <a:cs typeface="Malgun Gothic"/>
                <a:sym typeface="Malgun Gothic"/>
              </a:endParaRPr>
            </a:p>
          </p:txBody>
        </p:sp>
      </p:grpSp>
      <p:grpSp>
        <p:nvGrpSpPr>
          <p:cNvPr id="94" name="Google Shape;94;p3"/>
          <p:cNvGrpSpPr/>
          <p:nvPr/>
        </p:nvGrpSpPr>
        <p:grpSpPr>
          <a:xfrm>
            <a:off x="441605" y="2337532"/>
            <a:ext cx="8899428" cy="307777"/>
            <a:chOff x="441747" y="1648439"/>
            <a:chExt cx="8902281" cy="307876"/>
          </a:xfrm>
        </p:grpSpPr>
        <p:sp>
          <p:nvSpPr>
            <p:cNvPr id="95" name="Google Shape;95;p3"/>
            <p:cNvSpPr/>
            <p:nvPr/>
          </p:nvSpPr>
          <p:spPr>
            <a:xfrm>
              <a:off x="711203" y="1648439"/>
              <a:ext cx="8632825" cy="3078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rgbClr val="262626"/>
                  </a:solidFill>
                  <a:latin typeface="Arial"/>
                  <a:ea typeface="Arial"/>
                  <a:cs typeface="Arial"/>
                  <a:sym typeface="Arial"/>
                </a:rPr>
                <a:t>Nội dung khóa học</a:t>
              </a:r>
              <a:endParaRPr b="1" sz="2000">
                <a:solidFill>
                  <a:srgbClr val="262626"/>
                </a:solidFill>
                <a:latin typeface="Arial"/>
                <a:ea typeface="Arial"/>
                <a:cs typeface="Arial"/>
                <a:sym typeface="Arial"/>
              </a:endParaRPr>
            </a:p>
          </p:txBody>
        </p:sp>
        <p:sp>
          <p:nvSpPr>
            <p:cNvPr id="96" name="Google Shape;96;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Malgun Gothic"/>
                <a:ea typeface="Malgun Gothic"/>
                <a:cs typeface="Malgun Gothic"/>
                <a:sym typeface="Malgun Gothic"/>
              </a:endParaRPr>
            </a:p>
          </p:txBody>
        </p:sp>
      </p:grpSp>
      <p:sp>
        <p:nvSpPr>
          <p:cNvPr id="97" name="Google Shape;97;p3"/>
          <p:cNvSpPr/>
          <p:nvPr/>
        </p:nvSpPr>
        <p:spPr>
          <a:xfrm>
            <a:off x="702723" y="2708192"/>
            <a:ext cx="8630058" cy="1701362"/>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Hướng dẫn chọn chủ đề đồ án</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Lập kế hoạch dịch vụ và thiết kế</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Thiết kế mẫu</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Tổng quan về UI/UX</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Tạo trường hợp sử dụng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grpSp>
        <p:nvGrpSpPr>
          <p:cNvPr id="765" name="Google Shape;765;p30"/>
          <p:cNvGrpSpPr/>
          <p:nvPr/>
        </p:nvGrpSpPr>
        <p:grpSpPr>
          <a:xfrm>
            <a:off x="558800" y="1911378"/>
            <a:ext cx="8785225" cy="215444"/>
            <a:chOff x="1027113" y="2045625"/>
            <a:chExt cx="8785225" cy="215444"/>
          </a:xfrm>
        </p:grpSpPr>
        <p:sp>
          <p:nvSpPr>
            <p:cNvPr id="766" name="Google Shape;766;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67" name="Google Shape;767;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Nguyên mẫu hoặc mẫu thử + hoạt động chế tạo trước</a:t>
              </a:r>
              <a:endParaRPr/>
            </a:p>
          </p:txBody>
        </p:sp>
      </p:grpSp>
      <p:grpSp>
        <p:nvGrpSpPr>
          <p:cNvPr id="768" name="Google Shape;768;p30"/>
          <p:cNvGrpSpPr/>
          <p:nvPr/>
        </p:nvGrpSpPr>
        <p:grpSpPr>
          <a:xfrm>
            <a:off x="510325" y="2395102"/>
            <a:ext cx="9027329" cy="3631965"/>
            <a:chOff x="510325" y="2519830"/>
            <a:chExt cx="9027329" cy="3631965"/>
          </a:xfrm>
        </p:grpSpPr>
        <p:grpSp>
          <p:nvGrpSpPr>
            <p:cNvPr id="769" name="Google Shape;769;p30"/>
            <p:cNvGrpSpPr/>
            <p:nvPr/>
          </p:nvGrpSpPr>
          <p:grpSpPr>
            <a:xfrm>
              <a:off x="510325" y="4067317"/>
              <a:ext cx="1008913" cy="1398119"/>
              <a:chOff x="510325" y="4133849"/>
              <a:chExt cx="1008913" cy="1398119"/>
            </a:xfrm>
          </p:grpSpPr>
          <p:grpSp>
            <p:nvGrpSpPr>
              <p:cNvPr id="770" name="Google Shape;770;p30"/>
              <p:cNvGrpSpPr/>
              <p:nvPr/>
            </p:nvGrpSpPr>
            <p:grpSpPr>
              <a:xfrm>
                <a:off x="510325" y="4133849"/>
                <a:ext cx="1008913" cy="1398119"/>
                <a:chOff x="510325" y="4133849"/>
                <a:chExt cx="1008913" cy="1398119"/>
              </a:xfrm>
            </p:grpSpPr>
            <p:pic>
              <p:nvPicPr>
                <p:cNvPr id="771" name="Google Shape;771;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772" name="Google Shape;772;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773" name="Google Shape;773;p30"/>
              <p:cNvPicPr preferRelativeResize="0"/>
              <p:nvPr/>
            </p:nvPicPr>
            <p:blipFill rotWithShape="1">
              <a:blip r:embed="rId4">
                <a:alphaModFix/>
              </a:blip>
              <a:srcRect b="27652" l="1216" r="92344" t="53117"/>
              <a:stretch/>
            </p:blipFill>
            <p:spPr>
              <a:xfrm>
                <a:off x="740565" y="4233862"/>
                <a:ext cx="561977" cy="1188244"/>
              </a:xfrm>
              <a:prstGeom prst="round2SameRect">
                <a:avLst>
                  <a:gd fmla="val 9040" name="adj1"/>
                  <a:gd fmla="val 0" name="adj2"/>
                </a:avLst>
              </a:prstGeom>
              <a:noFill/>
              <a:ln>
                <a:noFill/>
              </a:ln>
            </p:spPr>
          </p:pic>
        </p:grpSp>
        <p:grpSp>
          <p:nvGrpSpPr>
            <p:cNvPr id="774" name="Google Shape;774;p30"/>
            <p:cNvGrpSpPr/>
            <p:nvPr/>
          </p:nvGrpSpPr>
          <p:grpSpPr>
            <a:xfrm>
              <a:off x="1655813" y="4067317"/>
              <a:ext cx="1008913" cy="1398119"/>
              <a:chOff x="1632641" y="4133849"/>
              <a:chExt cx="1008913" cy="1398119"/>
            </a:xfrm>
          </p:grpSpPr>
          <p:grpSp>
            <p:nvGrpSpPr>
              <p:cNvPr id="775" name="Google Shape;775;p30"/>
              <p:cNvGrpSpPr/>
              <p:nvPr/>
            </p:nvGrpSpPr>
            <p:grpSpPr>
              <a:xfrm>
                <a:off x="1632641" y="4133849"/>
                <a:ext cx="1008913" cy="1398119"/>
                <a:chOff x="510325" y="4133849"/>
                <a:chExt cx="1008913" cy="1398119"/>
              </a:xfrm>
            </p:grpSpPr>
            <p:pic>
              <p:nvPicPr>
                <p:cNvPr id="776" name="Google Shape;776;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777" name="Google Shape;777;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778" name="Google Shape;778;p30"/>
              <p:cNvPicPr preferRelativeResize="0"/>
              <p:nvPr/>
            </p:nvPicPr>
            <p:blipFill rotWithShape="1">
              <a:blip r:embed="rId4">
                <a:alphaModFix/>
              </a:blip>
              <a:srcRect b="26794" l="15042" r="78518" t="53117"/>
              <a:stretch/>
            </p:blipFill>
            <p:spPr>
              <a:xfrm>
                <a:off x="1862884" y="4233862"/>
                <a:ext cx="561977" cy="1188244"/>
              </a:xfrm>
              <a:prstGeom prst="roundRect">
                <a:avLst>
                  <a:gd fmla="val 10311" name="adj"/>
                </a:avLst>
              </a:prstGeom>
              <a:noFill/>
              <a:ln>
                <a:noFill/>
              </a:ln>
            </p:spPr>
          </p:pic>
        </p:grpSp>
        <p:grpSp>
          <p:nvGrpSpPr>
            <p:cNvPr id="779" name="Google Shape;779;p30"/>
            <p:cNvGrpSpPr/>
            <p:nvPr/>
          </p:nvGrpSpPr>
          <p:grpSpPr>
            <a:xfrm>
              <a:off x="7383253" y="2519830"/>
              <a:ext cx="1008913" cy="1398119"/>
              <a:chOff x="510325" y="4133849"/>
              <a:chExt cx="1008913" cy="1398119"/>
            </a:xfrm>
          </p:grpSpPr>
          <p:grpSp>
            <p:nvGrpSpPr>
              <p:cNvPr id="780" name="Google Shape;780;p30"/>
              <p:cNvGrpSpPr/>
              <p:nvPr/>
            </p:nvGrpSpPr>
            <p:grpSpPr>
              <a:xfrm>
                <a:off x="510325" y="4133849"/>
                <a:ext cx="1008913" cy="1398119"/>
                <a:chOff x="510325" y="4133849"/>
                <a:chExt cx="1008913" cy="1398119"/>
              </a:xfrm>
            </p:grpSpPr>
            <p:pic>
              <p:nvPicPr>
                <p:cNvPr id="781" name="Google Shape;781;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782" name="Google Shape;782;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783" name="Google Shape;783;p30"/>
              <p:cNvPicPr preferRelativeResize="0"/>
              <p:nvPr/>
            </p:nvPicPr>
            <p:blipFill rotWithShape="1">
              <a:blip r:embed="rId4">
                <a:alphaModFix/>
              </a:blip>
              <a:srcRect b="74125" l="80305" r="13255" t="6311"/>
              <a:stretch/>
            </p:blipFill>
            <p:spPr>
              <a:xfrm>
                <a:off x="740565" y="4233863"/>
                <a:ext cx="561977" cy="1188243"/>
              </a:xfrm>
              <a:prstGeom prst="round2SameRect">
                <a:avLst>
                  <a:gd fmla="val 9040" name="adj1"/>
                  <a:gd fmla="val 9322" name="adj2"/>
                </a:avLst>
              </a:prstGeom>
              <a:noFill/>
              <a:ln>
                <a:noFill/>
              </a:ln>
            </p:spPr>
          </p:pic>
        </p:grpSp>
        <p:grpSp>
          <p:nvGrpSpPr>
            <p:cNvPr id="784" name="Google Shape;784;p30"/>
            <p:cNvGrpSpPr/>
            <p:nvPr/>
          </p:nvGrpSpPr>
          <p:grpSpPr>
            <a:xfrm>
              <a:off x="8528741" y="2519830"/>
              <a:ext cx="1008913" cy="1398119"/>
              <a:chOff x="1632641" y="4133849"/>
              <a:chExt cx="1008913" cy="1398119"/>
            </a:xfrm>
          </p:grpSpPr>
          <p:grpSp>
            <p:nvGrpSpPr>
              <p:cNvPr id="785" name="Google Shape;785;p30"/>
              <p:cNvGrpSpPr/>
              <p:nvPr/>
            </p:nvGrpSpPr>
            <p:grpSpPr>
              <a:xfrm>
                <a:off x="1632641" y="4133849"/>
                <a:ext cx="1008913" cy="1398119"/>
                <a:chOff x="510325" y="4133849"/>
                <a:chExt cx="1008913" cy="1398119"/>
              </a:xfrm>
            </p:grpSpPr>
            <p:pic>
              <p:nvPicPr>
                <p:cNvPr id="786" name="Google Shape;786;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787" name="Google Shape;787;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788" name="Google Shape;788;p30"/>
              <p:cNvPicPr preferRelativeResize="0"/>
              <p:nvPr/>
            </p:nvPicPr>
            <p:blipFill rotWithShape="1">
              <a:blip r:embed="rId4">
                <a:alphaModFix/>
              </a:blip>
              <a:srcRect b="74552" l="92239" r="1320" t="6217"/>
              <a:stretch/>
            </p:blipFill>
            <p:spPr>
              <a:xfrm>
                <a:off x="1862884" y="4233862"/>
                <a:ext cx="561977" cy="1188244"/>
              </a:xfrm>
              <a:prstGeom prst="round2SameRect">
                <a:avLst>
                  <a:gd fmla="val 9040" name="adj1"/>
                  <a:gd fmla="val 10169" name="adj2"/>
                </a:avLst>
              </a:prstGeom>
              <a:noFill/>
              <a:ln>
                <a:noFill/>
              </a:ln>
            </p:spPr>
          </p:pic>
        </p:grpSp>
        <p:grpSp>
          <p:nvGrpSpPr>
            <p:cNvPr id="789" name="Google Shape;789;p30"/>
            <p:cNvGrpSpPr/>
            <p:nvPr/>
          </p:nvGrpSpPr>
          <p:grpSpPr>
            <a:xfrm>
              <a:off x="6237765" y="2519830"/>
              <a:ext cx="1008913" cy="1398119"/>
              <a:chOff x="510325" y="4133849"/>
              <a:chExt cx="1008913" cy="1398119"/>
            </a:xfrm>
          </p:grpSpPr>
          <p:grpSp>
            <p:nvGrpSpPr>
              <p:cNvPr id="790" name="Google Shape;790;p30"/>
              <p:cNvGrpSpPr/>
              <p:nvPr/>
            </p:nvGrpSpPr>
            <p:grpSpPr>
              <a:xfrm>
                <a:off x="510325" y="4133849"/>
                <a:ext cx="1008913" cy="1398119"/>
                <a:chOff x="510325" y="4133849"/>
                <a:chExt cx="1008913" cy="1398119"/>
              </a:xfrm>
            </p:grpSpPr>
            <p:pic>
              <p:nvPicPr>
                <p:cNvPr id="791" name="Google Shape;791;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792" name="Google Shape;792;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793" name="Google Shape;793;p30"/>
              <p:cNvPicPr preferRelativeResize="0"/>
              <p:nvPr/>
            </p:nvPicPr>
            <p:blipFill rotWithShape="1">
              <a:blip r:embed="rId4">
                <a:alphaModFix/>
              </a:blip>
              <a:srcRect b="73691" l="67848" r="25712" t="6285"/>
              <a:stretch/>
            </p:blipFill>
            <p:spPr>
              <a:xfrm>
                <a:off x="740565" y="4233862"/>
                <a:ext cx="561977" cy="1188244"/>
              </a:xfrm>
              <a:prstGeom prst="round2SameRect">
                <a:avLst>
                  <a:gd fmla="val 9040" name="adj1"/>
                  <a:gd fmla="val 9604" name="adj2"/>
                </a:avLst>
              </a:prstGeom>
              <a:noFill/>
              <a:ln>
                <a:noFill/>
              </a:ln>
            </p:spPr>
          </p:pic>
        </p:grpSp>
        <p:grpSp>
          <p:nvGrpSpPr>
            <p:cNvPr id="794" name="Google Shape;794;p30"/>
            <p:cNvGrpSpPr/>
            <p:nvPr/>
          </p:nvGrpSpPr>
          <p:grpSpPr>
            <a:xfrm>
              <a:off x="3946789" y="3205630"/>
              <a:ext cx="1008913" cy="1398119"/>
              <a:chOff x="510325" y="4133849"/>
              <a:chExt cx="1008913" cy="1398119"/>
            </a:xfrm>
          </p:grpSpPr>
          <p:grpSp>
            <p:nvGrpSpPr>
              <p:cNvPr id="795" name="Google Shape;795;p30"/>
              <p:cNvGrpSpPr/>
              <p:nvPr/>
            </p:nvGrpSpPr>
            <p:grpSpPr>
              <a:xfrm>
                <a:off x="510325" y="4133849"/>
                <a:ext cx="1008913" cy="1398119"/>
                <a:chOff x="510325" y="4133849"/>
                <a:chExt cx="1008913" cy="1398119"/>
              </a:xfrm>
            </p:grpSpPr>
            <p:pic>
              <p:nvPicPr>
                <p:cNvPr id="796" name="Google Shape;796;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797" name="Google Shape;797;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798" name="Google Shape;798;p30"/>
              <p:cNvPicPr preferRelativeResize="0"/>
              <p:nvPr/>
            </p:nvPicPr>
            <p:blipFill rotWithShape="1">
              <a:blip r:embed="rId4">
                <a:alphaModFix/>
              </a:blip>
              <a:srcRect b="54287" l="42476" r="51084" t="26480"/>
              <a:stretch/>
            </p:blipFill>
            <p:spPr>
              <a:xfrm>
                <a:off x="740565" y="4233862"/>
                <a:ext cx="561977" cy="1188244"/>
              </a:xfrm>
              <a:prstGeom prst="round2SameRect">
                <a:avLst>
                  <a:gd fmla="val 9040" name="adj1"/>
                  <a:gd fmla="val 9746" name="adj2"/>
                </a:avLst>
              </a:prstGeom>
              <a:noFill/>
              <a:ln>
                <a:noFill/>
              </a:ln>
            </p:spPr>
          </p:pic>
        </p:grpSp>
        <p:grpSp>
          <p:nvGrpSpPr>
            <p:cNvPr id="799" name="Google Shape;799;p30"/>
            <p:cNvGrpSpPr/>
            <p:nvPr/>
          </p:nvGrpSpPr>
          <p:grpSpPr>
            <a:xfrm>
              <a:off x="5092277" y="3205630"/>
              <a:ext cx="1008913" cy="1398119"/>
              <a:chOff x="1632641" y="4133849"/>
              <a:chExt cx="1008913" cy="1398119"/>
            </a:xfrm>
          </p:grpSpPr>
          <p:grpSp>
            <p:nvGrpSpPr>
              <p:cNvPr id="800" name="Google Shape;800;p30"/>
              <p:cNvGrpSpPr/>
              <p:nvPr/>
            </p:nvGrpSpPr>
            <p:grpSpPr>
              <a:xfrm>
                <a:off x="1632641" y="4133849"/>
                <a:ext cx="1008913" cy="1398119"/>
                <a:chOff x="510325" y="4133849"/>
                <a:chExt cx="1008913" cy="1398119"/>
              </a:xfrm>
            </p:grpSpPr>
            <p:pic>
              <p:nvPicPr>
                <p:cNvPr id="801" name="Google Shape;801;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802" name="Google Shape;802;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803" name="Google Shape;803;p30"/>
              <p:cNvPicPr preferRelativeResize="0"/>
              <p:nvPr/>
            </p:nvPicPr>
            <p:blipFill rotWithShape="1">
              <a:blip r:embed="rId4">
                <a:alphaModFix/>
              </a:blip>
              <a:srcRect b="27652" l="15042" r="78518" t="53117"/>
              <a:stretch/>
            </p:blipFill>
            <p:spPr>
              <a:xfrm>
                <a:off x="1862884" y="4233862"/>
                <a:ext cx="561977" cy="1188243"/>
              </a:xfrm>
              <a:prstGeom prst="round2SameRect">
                <a:avLst>
                  <a:gd fmla="val 9040" name="adj1"/>
                  <a:gd fmla="val 10169" name="adj2"/>
                </a:avLst>
              </a:prstGeom>
              <a:noFill/>
              <a:ln>
                <a:noFill/>
              </a:ln>
            </p:spPr>
          </p:pic>
        </p:grpSp>
        <p:grpSp>
          <p:nvGrpSpPr>
            <p:cNvPr id="804" name="Google Shape;804;p30"/>
            <p:cNvGrpSpPr/>
            <p:nvPr/>
          </p:nvGrpSpPr>
          <p:grpSpPr>
            <a:xfrm>
              <a:off x="2801301" y="3205630"/>
              <a:ext cx="1008913" cy="1398119"/>
              <a:chOff x="510325" y="4133849"/>
              <a:chExt cx="1008913" cy="1398119"/>
            </a:xfrm>
          </p:grpSpPr>
          <p:grpSp>
            <p:nvGrpSpPr>
              <p:cNvPr id="805" name="Google Shape;805;p30"/>
              <p:cNvGrpSpPr/>
              <p:nvPr/>
            </p:nvGrpSpPr>
            <p:grpSpPr>
              <a:xfrm>
                <a:off x="510325" y="4133849"/>
                <a:ext cx="1008913" cy="1398119"/>
                <a:chOff x="510325" y="4133849"/>
                <a:chExt cx="1008913" cy="1398119"/>
              </a:xfrm>
            </p:grpSpPr>
            <p:pic>
              <p:nvPicPr>
                <p:cNvPr id="806" name="Google Shape;806;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807" name="Google Shape;807;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808" name="Google Shape;808;p30"/>
              <p:cNvPicPr preferRelativeResize="0"/>
              <p:nvPr/>
            </p:nvPicPr>
            <p:blipFill rotWithShape="1">
              <a:blip r:embed="rId4">
                <a:alphaModFix/>
              </a:blip>
              <a:srcRect b="54051" l="28676" r="64883" t="26038"/>
              <a:stretch/>
            </p:blipFill>
            <p:spPr>
              <a:xfrm>
                <a:off x="740565" y="4233862"/>
                <a:ext cx="561977" cy="1188243"/>
              </a:xfrm>
              <a:prstGeom prst="round2SameRect">
                <a:avLst>
                  <a:gd fmla="val 9040" name="adj1"/>
                  <a:gd fmla="val 9322" name="adj2"/>
                </a:avLst>
              </a:prstGeom>
              <a:noFill/>
              <a:ln>
                <a:noFill/>
              </a:ln>
            </p:spPr>
          </p:pic>
        </p:grpSp>
        <p:grpSp>
          <p:nvGrpSpPr>
            <p:cNvPr id="809" name="Google Shape;809;p30"/>
            <p:cNvGrpSpPr/>
            <p:nvPr/>
          </p:nvGrpSpPr>
          <p:grpSpPr>
            <a:xfrm>
              <a:off x="7383253" y="4067317"/>
              <a:ext cx="1008913" cy="1398119"/>
              <a:chOff x="510325" y="4133849"/>
              <a:chExt cx="1008913" cy="1398119"/>
            </a:xfrm>
          </p:grpSpPr>
          <p:grpSp>
            <p:nvGrpSpPr>
              <p:cNvPr id="810" name="Google Shape;810;p30"/>
              <p:cNvGrpSpPr/>
              <p:nvPr/>
            </p:nvGrpSpPr>
            <p:grpSpPr>
              <a:xfrm>
                <a:off x="510325" y="4133849"/>
                <a:ext cx="1008913" cy="1398119"/>
                <a:chOff x="510325" y="4133849"/>
                <a:chExt cx="1008913" cy="1398119"/>
              </a:xfrm>
            </p:grpSpPr>
            <p:pic>
              <p:nvPicPr>
                <p:cNvPr id="811" name="Google Shape;811;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812" name="Google Shape;812;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813" name="Google Shape;813;p30"/>
              <p:cNvPicPr preferRelativeResize="0"/>
              <p:nvPr/>
            </p:nvPicPr>
            <p:blipFill rotWithShape="1">
              <a:blip r:embed="rId4">
                <a:alphaModFix/>
              </a:blip>
              <a:srcRect b="22064" l="80279" r="13280" t="58705"/>
              <a:stretch/>
            </p:blipFill>
            <p:spPr>
              <a:xfrm>
                <a:off x="740565" y="4233862"/>
                <a:ext cx="561977" cy="1188244"/>
              </a:xfrm>
              <a:prstGeom prst="round2SameRect">
                <a:avLst>
                  <a:gd fmla="val 9040" name="adj1"/>
                  <a:gd fmla="val 10169" name="adj2"/>
                </a:avLst>
              </a:prstGeom>
              <a:noFill/>
              <a:ln>
                <a:noFill/>
              </a:ln>
            </p:spPr>
          </p:pic>
        </p:grpSp>
        <p:grpSp>
          <p:nvGrpSpPr>
            <p:cNvPr id="814" name="Google Shape;814;p30"/>
            <p:cNvGrpSpPr/>
            <p:nvPr/>
          </p:nvGrpSpPr>
          <p:grpSpPr>
            <a:xfrm>
              <a:off x="8528741" y="4067317"/>
              <a:ext cx="1008913" cy="1398119"/>
              <a:chOff x="1632641" y="4133849"/>
              <a:chExt cx="1008913" cy="1398119"/>
            </a:xfrm>
          </p:grpSpPr>
          <p:grpSp>
            <p:nvGrpSpPr>
              <p:cNvPr id="815" name="Google Shape;815;p30"/>
              <p:cNvGrpSpPr/>
              <p:nvPr/>
            </p:nvGrpSpPr>
            <p:grpSpPr>
              <a:xfrm>
                <a:off x="1632641" y="4133849"/>
                <a:ext cx="1008913" cy="1398119"/>
                <a:chOff x="510325" y="4133849"/>
                <a:chExt cx="1008913" cy="1398119"/>
              </a:xfrm>
            </p:grpSpPr>
            <p:pic>
              <p:nvPicPr>
                <p:cNvPr id="816" name="Google Shape;816;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817" name="Google Shape;817;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818" name="Google Shape;818;p30"/>
              <p:cNvPicPr preferRelativeResize="0"/>
              <p:nvPr/>
            </p:nvPicPr>
            <p:blipFill rotWithShape="1">
              <a:blip r:embed="rId4">
                <a:alphaModFix/>
              </a:blip>
              <a:srcRect b="22064" l="92321" r="1239" t="58705"/>
              <a:stretch/>
            </p:blipFill>
            <p:spPr>
              <a:xfrm>
                <a:off x="1862884" y="4233862"/>
                <a:ext cx="561977" cy="1188244"/>
              </a:xfrm>
              <a:prstGeom prst="round2SameRect">
                <a:avLst>
                  <a:gd fmla="val 9040" name="adj1"/>
                  <a:gd fmla="val 9604" name="adj2"/>
                </a:avLst>
              </a:prstGeom>
              <a:noFill/>
              <a:ln>
                <a:noFill/>
              </a:ln>
            </p:spPr>
          </p:pic>
        </p:grpSp>
        <p:grpSp>
          <p:nvGrpSpPr>
            <p:cNvPr id="819" name="Google Shape;819;p30"/>
            <p:cNvGrpSpPr/>
            <p:nvPr/>
          </p:nvGrpSpPr>
          <p:grpSpPr>
            <a:xfrm>
              <a:off x="6237765" y="4067317"/>
              <a:ext cx="1008913" cy="1398119"/>
              <a:chOff x="510325" y="4133849"/>
              <a:chExt cx="1008913" cy="1398119"/>
            </a:xfrm>
          </p:grpSpPr>
          <p:grpSp>
            <p:nvGrpSpPr>
              <p:cNvPr id="820" name="Google Shape;820;p30"/>
              <p:cNvGrpSpPr/>
              <p:nvPr/>
            </p:nvGrpSpPr>
            <p:grpSpPr>
              <a:xfrm>
                <a:off x="510325" y="4133849"/>
                <a:ext cx="1008913" cy="1398119"/>
                <a:chOff x="510325" y="4133849"/>
                <a:chExt cx="1008913" cy="1398119"/>
              </a:xfrm>
            </p:grpSpPr>
            <p:pic>
              <p:nvPicPr>
                <p:cNvPr id="821" name="Google Shape;821;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822" name="Google Shape;822;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823" name="Google Shape;823;p30"/>
              <p:cNvPicPr preferRelativeResize="0"/>
              <p:nvPr/>
            </p:nvPicPr>
            <p:blipFill rotWithShape="1">
              <a:blip r:embed="rId4">
                <a:alphaModFix/>
              </a:blip>
              <a:srcRect b="21988" l="67835" r="25724" t="58780"/>
              <a:stretch/>
            </p:blipFill>
            <p:spPr>
              <a:xfrm>
                <a:off x="740565" y="4233862"/>
                <a:ext cx="561977" cy="1188244"/>
              </a:xfrm>
              <a:prstGeom prst="round2SameRect">
                <a:avLst>
                  <a:gd fmla="val 9040" name="adj1"/>
                  <a:gd fmla="val 9322" name="adj2"/>
                </a:avLst>
              </a:prstGeom>
              <a:noFill/>
              <a:ln>
                <a:noFill/>
              </a:ln>
            </p:spPr>
          </p:pic>
        </p:grpSp>
        <p:grpSp>
          <p:nvGrpSpPr>
            <p:cNvPr id="824" name="Google Shape;824;p30"/>
            <p:cNvGrpSpPr/>
            <p:nvPr/>
          </p:nvGrpSpPr>
          <p:grpSpPr>
            <a:xfrm>
              <a:off x="3946789" y="4753676"/>
              <a:ext cx="1008913" cy="1398119"/>
              <a:chOff x="510325" y="4133849"/>
              <a:chExt cx="1008913" cy="1398119"/>
            </a:xfrm>
          </p:grpSpPr>
          <p:grpSp>
            <p:nvGrpSpPr>
              <p:cNvPr id="825" name="Google Shape;825;p30"/>
              <p:cNvGrpSpPr/>
              <p:nvPr/>
            </p:nvGrpSpPr>
            <p:grpSpPr>
              <a:xfrm>
                <a:off x="510325" y="4133849"/>
                <a:ext cx="1008913" cy="1398119"/>
                <a:chOff x="510325" y="4133849"/>
                <a:chExt cx="1008913" cy="1398119"/>
              </a:xfrm>
            </p:grpSpPr>
            <p:pic>
              <p:nvPicPr>
                <p:cNvPr id="826" name="Google Shape;826;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827" name="Google Shape;827;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828" name="Google Shape;828;p30"/>
              <p:cNvPicPr preferRelativeResize="0"/>
              <p:nvPr/>
            </p:nvPicPr>
            <p:blipFill rotWithShape="1">
              <a:blip r:embed="rId4">
                <a:alphaModFix/>
              </a:blip>
              <a:srcRect b="6354" l="42503" r="51057" t="74414"/>
              <a:stretch/>
            </p:blipFill>
            <p:spPr>
              <a:xfrm>
                <a:off x="740565" y="4233862"/>
                <a:ext cx="561977" cy="1188244"/>
              </a:xfrm>
              <a:prstGeom prst="round2SameRect">
                <a:avLst>
                  <a:gd fmla="val 9040" name="adj1"/>
                  <a:gd fmla="val 8898" name="adj2"/>
                </a:avLst>
              </a:prstGeom>
              <a:noFill/>
              <a:ln>
                <a:noFill/>
              </a:ln>
            </p:spPr>
          </p:pic>
        </p:grpSp>
        <p:grpSp>
          <p:nvGrpSpPr>
            <p:cNvPr id="829" name="Google Shape;829;p30"/>
            <p:cNvGrpSpPr/>
            <p:nvPr/>
          </p:nvGrpSpPr>
          <p:grpSpPr>
            <a:xfrm>
              <a:off x="2801301" y="4753676"/>
              <a:ext cx="1008913" cy="1398119"/>
              <a:chOff x="510325" y="4133849"/>
              <a:chExt cx="1008913" cy="1398119"/>
            </a:xfrm>
          </p:grpSpPr>
          <p:grpSp>
            <p:nvGrpSpPr>
              <p:cNvPr id="830" name="Google Shape;830;p30"/>
              <p:cNvGrpSpPr/>
              <p:nvPr/>
            </p:nvGrpSpPr>
            <p:grpSpPr>
              <a:xfrm>
                <a:off x="510325" y="4133849"/>
                <a:ext cx="1008913" cy="1398119"/>
                <a:chOff x="510325" y="4133849"/>
                <a:chExt cx="1008913" cy="1398119"/>
              </a:xfrm>
            </p:grpSpPr>
            <p:pic>
              <p:nvPicPr>
                <p:cNvPr id="831" name="Google Shape;831;p30"/>
                <p:cNvPicPr preferRelativeResize="0"/>
                <p:nvPr/>
              </p:nvPicPr>
              <p:blipFill rotWithShape="1">
                <a:blip r:embed="rId3">
                  <a:alphaModFix/>
                </a:blip>
                <a:srcRect b="0" l="0" r="0" t="0"/>
                <a:stretch/>
              </p:blipFill>
              <p:spPr>
                <a:xfrm>
                  <a:off x="510325" y="4133849"/>
                  <a:ext cx="1008913" cy="1398119"/>
                </a:xfrm>
                <a:prstGeom prst="rect">
                  <a:avLst/>
                </a:prstGeom>
                <a:noFill/>
                <a:ln>
                  <a:noFill/>
                </a:ln>
              </p:spPr>
            </p:pic>
            <p:sp>
              <p:nvSpPr>
                <p:cNvPr id="832" name="Google Shape;832;p30"/>
                <p:cNvSpPr/>
                <p:nvPr/>
              </p:nvSpPr>
              <p:spPr>
                <a:xfrm>
                  <a:off x="740568" y="4233862"/>
                  <a:ext cx="561975" cy="1188244"/>
                </a:xfrm>
                <a:prstGeom prst="roundRect">
                  <a:avLst>
                    <a:gd fmla="val 988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833" name="Google Shape;833;p30"/>
              <p:cNvPicPr preferRelativeResize="0"/>
              <p:nvPr/>
            </p:nvPicPr>
            <p:blipFill rotWithShape="1">
              <a:blip r:embed="rId4">
                <a:alphaModFix/>
              </a:blip>
              <a:srcRect b="6296" l="28686" r="64874" t="74473"/>
              <a:stretch/>
            </p:blipFill>
            <p:spPr>
              <a:xfrm>
                <a:off x="740565" y="4233862"/>
                <a:ext cx="561977" cy="1188244"/>
              </a:xfrm>
              <a:prstGeom prst="round2SameRect">
                <a:avLst>
                  <a:gd fmla="val 9040" name="adj1"/>
                  <a:gd fmla="val 9604" name="adj2"/>
                </a:avLst>
              </a:prstGeom>
              <a:noFill/>
              <a:ln>
                <a:noFill/>
              </a:ln>
            </p:spPr>
          </p:pic>
        </p:grpSp>
        <p:cxnSp>
          <p:nvCxnSpPr>
            <p:cNvPr id="834" name="Google Shape;834;p30"/>
            <p:cNvCxnSpPr/>
            <p:nvPr/>
          </p:nvCxnSpPr>
          <p:spPr>
            <a:xfrm>
              <a:off x="1331117" y="4753676"/>
              <a:ext cx="519908" cy="0"/>
            </a:xfrm>
            <a:prstGeom prst="straightConnector1">
              <a:avLst/>
            </a:prstGeom>
            <a:noFill/>
            <a:ln cap="flat" cmpd="sng" w="12700">
              <a:solidFill>
                <a:srgbClr val="193EB0"/>
              </a:solidFill>
              <a:prstDash val="solid"/>
              <a:miter lim="800000"/>
              <a:headEnd len="sm" w="sm" type="none"/>
              <a:tailEnd len="med" w="med" type="triangle"/>
            </a:ln>
          </p:spPr>
        </p:cxnSp>
        <p:cxnSp>
          <p:nvCxnSpPr>
            <p:cNvPr id="835" name="Google Shape;835;p30"/>
            <p:cNvCxnSpPr/>
            <p:nvPr/>
          </p:nvCxnSpPr>
          <p:spPr>
            <a:xfrm rot="-5400000">
              <a:off x="2460144" y="3594476"/>
              <a:ext cx="259230" cy="807217"/>
            </a:xfrm>
            <a:prstGeom prst="bentConnector2">
              <a:avLst/>
            </a:prstGeom>
            <a:noFill/>
            <a:ln cap="flat" cmpd="sng" w="12700">
              <a:solidFill>
                <a:srgbClr val="193EB0"/>
              </a:solidFill>
              <a:prstDash val="solid"/>
              <a:miter lim="800000"/>
              <a:headEnd len="sm" w="sm" type="none"/>
              <a:tailEnd len="med" w="med" type="triangle"/>
            </a:ln>
          </p:spPr>
        </p:cxnSp>
        <p:cxnSp>
          <p:nvCxnSpPr>
            <p:cNvPr id="836" name="Google Shape;836;p30"/>
            <p:cNvCxnSpPr/>
            <p:nvPr/>
          </p:nvCxnSpPr>
          <p:spPr>
            <a:xfrm flipH="1" rot="-5400000">
              <a:off x="2460146" y="5131392"/>
              <a:ext cx="259230" cy="807217"/>
            </a:xfrm>
            <a:prstGeom prst="bentConnector2">
              <a:avLst/>
            </a:prstGeom>
            <a:noFill/>
            <a:ln cap="flat" cmpd="sng" w="12700">
              <a:solidFill>
                <a:srgbClr val="193EB0"/>
              </a:solidFill>
              <a:prstDash val="solid"/>
              <a:miter lim="800000"/>
              <a:headEnd len="sm" w="sm" type="none"/>
              <a:tailEnd len="med" w="med" type="triangle"/>
            </a:ln>
          </p:spPr>
        </p:cxnSp>
        <p:cxnSp>
          <p:nvCxnSpPr>
            <p:cNvPr id="837" name="Google Shape;837;p30"/>
            <p:cNvCxnSpPr/>
            <p:nvPr/>
          </p:nvCxnSpPr>
          <p:spPr>
            <a:xfrm>
              <a:off x="3625743" y="5668076"/>
              <a:ext cx="519908" cy="0"/>
            </a:xfrm>
            <a:prstGeom prst="straightConnector1">
              <a:avLst/>
            </a:prstGeom>
            <a:noFill/>
            <a:ln cap="flat" cmpd="sng" w="12700">
              <a:solidFill>
                <a:srgbClr val="193EB0"/>
              </a:solidFill>
              <a:prstDash val="solid"/>
              <a:miter lim="800000"/>
              <a:headEnd len="sm" w="sm" type="none"/>
              <a:tailEnd len="med" w="med" type="triangle"/>
            </a:ln>
          </p:spPr>
        </p:cxnSp>
        <p:cxnSp>
          <p:nvCxnSpPr>
            <p:cNvPr id="838" name="Google Shape;838;p30"/>
            <p:cNvCxnSpPr/>
            <p:nvPr/>
          </p:nvCxnSpPr>
          <p:spPr>
            <a:xfrm>
              <a:off x="4767658" y="3868469"/>
              <a:ext cx="519908" cy="0"/>
            </a:xfrm>
            <a:prstGeom prst="straightConnector1">
              <a:avLst/>
            </a:prstGeom>
            <a:noFill/>
            <a:ln cap="flat" cmpd="sng" w="12700">
              <a:solidFill>
                <a:srgbClr val="193EB0"/>
              </a:solidFill>
              <a:prstDash val="solid"/>
              <a:miter lim="800000"/>
              <a:headEnd len="sm" w="sm" type="none"/>
              <a:tailEnd len="med" w="med" type="triangle"/>
            </a:ln>
          </p:spPr>
        </p:cxnSp>
        <p:cxnSp>
          <p:nvCxnSpPr>
            <p:cNvPr id="839" name="Google Shape;839;p30"/>
            <p:cNvCxnSpPr/>
            <p:nvPr/>
          </p:nvCxnSpPr>
          <p:spPr>
            <a:xfrm rot="-5400000">
              <a:off x="5877501" y="2736570"/>
              <a:ext cx="259230" cy="807217"/>
            </a:xfrm>
            <a:prstGeom prst="bentConnector2">
              <a:avLst/>
            </a:prstGeom>
            <a:noFill/>
            <a:ln cap="flat" cmpd="sng" w="12700">
              <a:solidFill>
                <a:srgbClr val="193EB0"/>
              </a:solidFill>
              <a:prstDash val="solid"/>
              <a:miter lim="800000"/>
              <a:headEnd len="sm" w="sm" type="none"/>
              <a:tailEnd len="med" w="med" type="triangle"/>
            </a:ln>
          </p:spPr>
        </p:cxnSp>
        <p:cxnSp>
          <p:nvCxnSpPr>
            <p:cNvPr id="840" name="Google Shape;840;p30"/>
            <p:cNvCxnSpPr/>
            <p:nvPr/>
          </p:nvCxnSpPr>
          <p:spPr>
            <a:xfrm>
              <a:off x="7053440" y="3010563"/>
              <a:ext cx="519908" cy="0"/>
            </a:xfrm>
            <a:prstGeom prst="straightConnector1">
              <a:avLst/>
            </a:prstGeom>
            <a:noFill/>
            <a:ln cap="flat" cmpd="sng" w="12700">
              <a:solidFill>
                <a:srgbClr val="193EB0"/>
              </a:solidFill>
              <a:prstDash val="solid"/>
              <a:miter lim="800000"/>
              <a:headEnd len="sm" w="sm" type="none"/>
              <a:tailEnd len="med" w="med" type="triangle"/>
            </a:ln>
          </p:spPr>
        </p:cxnSp>
        <p:cxnSp>
          <p:nvCxnSpPr>
            <p:cNvPr id="841" name="Google Shape;841;p30"/>
            <p:cNvCxnSpPr/>
            <p:nvPr/>
          </p:nvCxnSpPr>
          <p:spPr>
            <a:xfrm>
              <a:off x="8192127" y="3010563"/>
              <a:ext cx="519908" cy="0"/>
            </a:xfrm>
            <a:prstGeom prst="straightConnector1">
              <a:avLst/>
            </a:prstGeom>
            <a:noFill/>
            <a:ln cap="flat" cmpd="sng" w="12700">
              <a:solidFill>
                <a:srgbClr val="193EB0"/>
              </a:solidFill>
              <a:prstDash val="solid"/>
              <a:miter lim="800000"/>
              <a:headEnd len="sm" w="sm" type="none"/>
              <a:tailEnd len="med" w="med" type="triangle"/>
            </a:ln>
          </p:spPr>
        </p:cxnSp>
        <p:cxnSp>
          <p:nvCxnSpPr>
            <p:cNvPr id="842" name="Google Shape;842;p30"/>
            <p:cNvCxnSpPr/>
            <p:nvPr/>
          </p:nvCxnSpPr>
          <p:spPr>
            <a:xfrm flipH="1" rot="-5400000">
              <a:off x="5880337" y="4262132"/>
              <a:ext cx="259230" cy="807217"/>
            </a:xfrm>
            <a:prstGeom prst="bentConnector2">
              <a:avLst/>
            </a:prstGeom>
            <a:noFill/>
            <a:ln cap="flat" cmpd="sng" w="12700">
              <a:solidFill>
                <a:srgbClr val="193EB0"/>
              </a:solidFill>
              <a:prstDash val="solid"/>
              <a:miter lim="800000"/>
              <a:headEnd len="sm" w="sm" type="none"/>
              <a:tailEnd len="med" w="med" type="triangle"/>
            </a:ln>
          </p:spPr>
        </p:cxnSp>
        <p:cxnSp>
          <p:nvCxnSpPr>
            <p:cNvPr id="843" name="Google Shape;843;p30"/>
            <p:cNvCxnSpPr/>
            <p:nvPr/>
          </p:nvCxnSpPr>
          <p:spPr>
            <a:xfrm>
              <a:off x="7045934" y="4798816"/>
              <a:ext cx="519908" cy="0"/>
            </a:xfrm>
            <a:prstGeom prst="straightConnector1">
              <a:avLst/>
            </a:prstGeom>
            <a:noFill/>
            <a:ln cap="flat" cmpd="sng" w="12700">
              <a:solidFill>
                <a:srgbClr val="193EB0"/>
              </a:solidFill>
              <a:prstDash val="solid"/>
              <a:miter lim="800000"/>
              <a:headEnd len="sm" w="sm" type="none"/>
              <a:tailEnd len="med" w="med" type="triangle"/>
            </a:ln>
          </p:spPr>
        </p:cxnSp>
        <p:cxnSp>
          <p:nvCxnSpPr>
            <p:cNvPr id="844" name="Google Shape;844;p30"/>
            <p:cNvCxnSpPr/>
            <p:nvPr/>
          </p:nvCxnSpPr>
          <p:spPr>
            <a:xfrm>
              <a:off x="8192127" y="4798816"/>
              <a:ext cx="519908" cy="0"/>
            </a:xfrm>
            <a:prstGeom prst="straightConnector1">
              <a:avLst/>
            </a:prstGeom>
            <a:noFill/>
            <a:ln cap="flat" cmpd="sng" w="12700">
              <a:solidFill>
                <a:srgbClr val="193EB0"/>
              </a:solidFill>
              <a:prstDash val="solid"/>
              <a:miter lim="800000"/>
              <a:headEnd len="sm" w="sm" type="none"/>
              <a:tailEnd len="med" w="med" type="triangle"/>
            </a:ln>
          </p:spPr>
        </p:cxnSp>
      </p:grpSp>
      <p:grpSp>
        <p:nvGrpSpPr>
          <p:cNvPr id="845" name="Google Shape;845;p30"/>
          <p:cNvGrpSpPr/>
          <p:nvPr/>
        </p:nvGrpSpPr>
        <p:grpSpPr>
          <a:xfrm>
            <a:off x="416127" y="447433"/>
            <a:ext cx="9051873" cy="276999"/>
            <a:chOff x="416127" y="447433"/>
            <a:chExt cx="9051873" cy="276999"/>
          </a:xfrm>
        </p:grpSpPr>
        <p:sp>
          <p:nvSpPr>
            <p:cNvPr id="846" name="Google Shape;846;p30"/>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Tổng quan về Thiết kế mẫu  </a:t>
              </a:r>
              <a:endParaRPr/>
            </a:p>
          </p:txBody>
        </p:sp>
        <p:sp>
          <p:nvSpPr>
            <p:cNvPr id="847" name="Google Shape;847;p3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848" name="Google Shape;848;p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Nguyên mẫu</a:t>
            </a:r>
            <a:endParaRPr b="1" sz="2400">
              <a:solidFill>
                <a:srgbClr val="0C0C0C"/>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grpSp>
        <p:nvGrpSpPr>
          <p:cNvPr id="853" name="Google Shape;853;p31"/>
          <p:cNvGrpSpPr/>
          <p:nvPr/>
        </p:nvGrpSpPr>
        <p:grpSpPr>
          <a:xfrm>
            <a:off x="558800" y="1914654"/>
            <a:ext cx="8785225" cy="215444"/>
            <a:chOff x="1027113" y="2045625"/>
            <a:chExt cx="8785225" cy="215444"/>
          </a:xfrm>
        </p:grpSpPr>
        <p:sp>
          <p:nvSpPr>
            <p:cNvPr id="854" name="Google Shape;854;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55" name="Google Shape;855;p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Đại diện của mô hình quy trình tiến hóa: mô hình nguyên mẫu</a:t>
              </a:r>
              <a:endParaRPr sz="1400">
                <a:solidFill>
                  <a:srgbClr val="262626"/>
                </a:solidFill>
                <a:latin typeface="Arial"/>
                <a:ea typeface="Arial"/>
                <a:cs typeface="Arial"/>
                <a:sym typeface="Arial"/>
              </a:endParaRPr>
            </a:p>
          </p:txBody>
        </p:sp>
      </p:grpSp>
      <p:grpSp>
        <p:nvGrpSpPr>
          <p:cNvPr id="856" name="Google Shape;856;p31"/>
          <p:cNvGrpSpPr/>
          <p:nvPr/>
        </p:nvGrpSpPr>
        <p:grpSpPr>
          <a:xfrm>
            <a:off x="725690" y="2490358"/>
            <a:ext cx="8618335" cy="2893753"/>
            <a:chOff x="725690" y="3176158"/>
            <a:chExt cx="8618335" cy="2893753"/>
          </a:xfrm>
        </p:grpSpPr>
        <p:grpSp>
          <p:nvGrpSpPr>
            <p:cNvPr id="857" name="Google Shape;857;p31"/>
            <p:cNvGrpSpPr/>
            <p:nvPr/>
          </p:nvGrpSpPr>
          <p:grpSpPr>
            <a:xfrm>
              <a:off x="725690" y="3176158"/>
              <a:ext cx="8618335" cy="2855730"/>
              <a:chOff x="11653305" y="2314083"/>
              <a:chExt cx="6493567" cy="3566490"/>
            </a:xfrm>
          </p:grpSpPr>
          <p:sp>
            <p:nvSpPr>
              <p:cNvPr id="858" name="Google Shape;858;p31"/>
              <p:cNvSpPr/>
              <p:nvPr/>
            </p:nvSpPr>
            <p:spPr>
              <a:xfrm>
                <a:off x="11653305" y="2580136"/>
                <a:ext cx="976484" cy="584479"/>
              </a:xfrm>
              <a:prstGeom prst="flowChartDecision">
                <a:avLst/>
              </a:prstGeom>
              <a:solidFill>
                <a:srgbClr val="E6F5FF"/>
              </a:solidFill>
              <a:ln cap="flat" cmpd="sng" w="12700">
                <a:solidFill>
                  <a:srgbClr val="0033CC"/>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Có hài lòng</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người dùng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không?</a:t>
                </a:r>
                <a:endParaRPr/>
              </a:p>
            </p:txBody>
          </p:sp>
          <p:sp>
            <p:nvSpPr>
              <p:cNvPr id="859" name="Google Shape;859;p31"/>
              <p:cNvSpPr/>
              <p:nvPr/>
            </p:nvSpPr>
            <p:spPr>
              <a:xfrm>
                <a:off x="11653305" y="3405245"/>
                <a:ext cx="976484" cy="584479"/>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Nguyên mẫu thứ 1</a:t>
                </a:r>
                <a:endParaRPr/>
              </a:p>
            </p:txBody>
          </p:sp>
          <p:sp>
            <p:nvSpPr>
              <p:cNvPr id="860" name="Google Shape;860;p31"/>
              <p:cNvSpPr/>
              <p:nvPr/>
            </p:nvSpPr>
            <p:spPr>
              <a:xfrm>
                <a:off x="11653305" y="4230354"/>
                <a:ext cx="976484" cy="584479"/>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br>
                  <a:rPr lang="en-US" sz="1100">
                    <a:solidFill>
                      <a:srgbClr val="3F3F3F"/>
                    </a:solidFill>
                    <a:latin typeface="Arial"/>
                    <a:ea typeface="Arial"/>
                    <a:cs typeface="Arial"/>
                    <a:sym typeface="Arial"/>
                  </a:rPr>
                </a:br>
                <a:r>
                  <a:rPr lang="en-US" sz="1100">
                    <a:solidFill>
                      <a:srgbClr val="3F3F3F"/>
                    </a:solidFill>
                    <a:latin typeface="Arial"/>
                    <a:ea typeface="Arial"/>
                    <a:cs typeface="Arial"/>
                    <a:sym typeface="Arial"/>
                  </a:rPr>
                  <a:t>ban đầu</a:t>
                </a:r>
                <a:endParaRPr/>
              </a:p>
            </p:txBody>
          </p:sp>
          <p:sp>
            <p:nvSpPr>
              <p:cNvPr id="861" name="Google Shape;861;p31"/>
              <p:cNvSpPr/>
              <p:nvPr/>
            </p:nvSpPr>
            <p:spPr>
              <a:xfrm>
                <a:off x="13032575" y="2580136"/>
                <a:ext cx="976484" cy="584479"/>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br>
                  <a:rPr lang="en-US" sz="1100">
                    <a:solidFill>
                      <a:srgbClr val="3F3F3F"/>
                    </a:solidFill>
                    <a:latin typeface="Arial"/>
                    <a:ea typeface="Arial"/>
                    <a:cs typeface="Arial"/>
                    <a:sym typeface="Arial"/>
                  </a:rPr>
                </a:br>
                <a:r>
                  <a:rPr lang="en-US" sz="1100">
                    <a:solidFill>
                      <a:srgbClr val="3F3F3F"/>
                    </a:solidFill>
                    <a:latin typeface="Arial"/>
                    <a:ea typeface="Arial"/>
                    <a:cs typeface="Arial"/>
                    <a:sym typeface="Arial"/>
                  </a:rPr>
                  <a:t>sửa đổi lần 2</a:t>
                </a:r>
                <a:endParaRPr/>
              </a:p>
            </p:txBody>
          </p:sp>
          <p:sp>
            <p:nvSpPr>
              <p:cNvPr id="862" name="Google Shape;862;p31"/>
              <p:cNvSpPr/>
              <p:nvPr/>
            </p:nvSpPr>
            <p:spPr>
              <a:xfrm>
                <a:off x="14411846" y="2580136"/>
                <a:ext cx="976484" cy="584479"/>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Nguyên mẫu thứ 2</a:t>
                </a:r>
                <a:endParaRPr/>
              </a:p>
            </p:txBody>
          </p:sp>
          <p:sp>
            <p:nvSpPr>
              <p:cNvPr id="863" name="Google Shape;863;p31"/>
              <p:cNvSpPr/>
              <p:nvPr/>
            </p:nvSpPr>
            <p:spPr>
              <a:xfrm>
                <a:off x="15791117" y="2580136"/>
                <a:ext cx="976484" cy="584479"/>
              </a:xfrm>
              <a:prstGeom prst="flowChartDecision">
                <a:avLst/>
              </a:prstGeom>
              <a:solidFill>
                <a:srgbClr val="E6F5FF"/>
              </a:solidFill>
              <a:ln cap="flat" cmpd="sng" w="12700">
                <a:solidFill>
                  <a:srgbClr val="0033CC"/>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Có hài lòng</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người dùng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không?</a:t>
                </a:r>
                <a:endParaRPr/>
              </a:p>
            </p:txBody>
          </p:sp>
          <p:sp>
            <p:nvSpPr>
              <p:cNvPr id="864" name="Google Shape;864;p31"/>
              <p:cNvSpPr/>
              <p:nvPr/>
            </p:nvSpPr>
            <p:spPr>
              <a:xfrm>
                <a:off x="15791117" y="3405245"/>
                <a:ext cx="976484" cy="584479"/>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br>
                  <a:rPr lang="en-US" sz="1100">
                    <a:solidFill>
                      <a:srgbClr val="3F3F3F"/>
                    </a:solidFill>
                    <a:latin typeface="Arial"/>
                    <a:ea typeface="Arial"/>
                    <a:cs typeface="Arial"/>
                    <a:sym typeface="Arial"/>
                  </a:rPr>
                </a:br>
                <a:r>
                  <a:rPr lang="en-US" sz="1100">
                    <a:solidFill>
                      <a:srgbClr val="3F3F3F"/>
                    </a:solidFill>
                    <a:latin typeface="Arial"/>
                    <a:ea typeface="Arial"/>
                    <a:cs typeface="Arial"/>
                    <a:sym typeface="Arial"/>
                  </a:rPr>
                  <a:t>sửa đổi lần thứ n</a:t>
                </a:r>
                <a:endParaRPr/>
              </a:p>
            </p:txBody>
          </p:sp>
          <p:sp>
            <p:nvSpPr>
              <p:cNvPr id="865" name="Google Shape;865;p31"/>
              <p:cNvSpPr/>
              <p:nvPr/>
            </p:nvSpPr>
            <p:spPr>
              <a:xfrm>
                <a:off x="15791117" y="4230354"/>
                <a:ext cx="976484" cy="584479"/>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sửa đổi nguyên mẫu</a:t>
                </a:r>
                <a:br>
                  <a:rPr lang="en-US" sz="1100">
                    <a:solidFill>
                      <a:srgbClr val="3F3F3F"/>
                    </a:solidFill>
                    <a:latin typeface="Arial"/>
                    <a:ea typeface="Arial"/>
                    <a:cs typeface="Arial"/>
                    <a:sym typeface="Arial"/>
                  </a:rPr>
                </a:br>
                <a:r>
                  <a:rPr lang="en-US" sz="1100">
                    <a:solidFill>
                      <a:srgbClr val="3F3F3F"/>
                    </a:solidFill>
                    <a:latin typeface="Arial"/>
                    <a:ea typeface="Arial"/>
                    <a:cs typeface="Arial"/>
                    <a:sym typeface="Arial"/>
                  </a:rPr>
                  <a:t>lần thứ n</a:t>
                </a:r>
                <a:endParaRPr/>
              </a:p>
            </p:txBody>
          </p:sp>
          <p:sp>
            <p:nvSpPr>
              <p:cNvPr id="866" name="Google Shape;866;p31"/>
              <p:cNvSpPr/>
              <p:nvPr/>
            </p:nvSpPr>
            <p:spPr>
              <a:xfrm>
                <a:off x="15791117" y="5055462"/>
                <a:ext cx="976484" cy="584479"/>
              </a:xfrm>
              <a:prstGeom prst="flowChartDecision">
                <a:avLst/>
              </a:prstGeom>
              <a:solidFill>
                <a:srgbClr val="E6F5FF"/>
              </a:solidFill>
              <a:ln cap="flat" cmpd="sng" w="12700">
                <a:solidFill>
                  <a:srgbClr val="0033CC"/>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Có hài lòng</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người dùng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không?</a:t>
                </a:r>
                <a:endParaRPr/>
              </a:p>
            </p:txBody>
          </p:sp>
          <p:sp>
            <p:nvSpPr>
              <p:cNvPr id="867" name="Google Shape;867;p31"/>
              <p:cNvSpPr/>
              <p:nvPr/>
            </p:nvSpPr>
            <p:spPr>
              <a:xfrm>
                <a:off x="17170388" y="5055462"/>
                <a:ext cx="976484" cy="584479"/>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Thành phẩm</a:t>
                </a:r>
                <a:endParaRPr sz="1100">
                  <a:solidFill>
                    <a:srgbClr val="3F3F3F"/>
                  </a:solidFill>
                  <a:latin typeface="Arial"/>
                  <a:ea typeface="Arial"/>
                  <a:cs typeface="Arial"/>
                  <a:sym typeface="Arial"/>
                </a:endParaRPr>
              </a:p>
            </p:txBody>
          </p:sp>
          <p:sp>
            <p:nvSpPr>
              <p:cNvPr id="868" name="Google Shape;868;p31"/>
              <p:cNvSpPr/>
              <p:nvPr/>
            </p:nvSpPr>
            <p:spPr>
              <a:xfrm>
                <a:off x="12145243" y="2314083"/>
                <a:ext cx="411931" cy="26552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có</a:t>
                </a:r>
                <a:endParaRPr sz="1000">
                  <a:solidFill>
                    <a:schemeClr val="dk1"/>
                  </a:solidFill>
                  <a:latin typeface="Arial"/>
                  <a:ea typeface="Arial"/>
                  <a:cs typeface="Arial"/>
                  <a:sym typeface="Arial"/>
                </a:endParaRPr>
              </a:p>
            </p:txBody>
          </p:sp>
          <p:sp>
            <p:nvSpPr>
              <p:cNvPr id="869" name="Google Shape;869;p31"/>
              <p:cNvSpPr/>
              <p:nvPr/>
            </p:nvSpPr>
            <p:spPr>
              <a:xfrm>
                <a:off x="16725926" y="2564835"/>
                <a:ext cx="411931" cy="26552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có</a:t>
                </a:r>
                <a:endParaRPr sz="1000">
                  <a:solidFill>
                    <a:schemeClr val="dk1"/>
                  </a:solidFill>
                  <a:latin typeface="Arial"/>
                  <a:ea typeface="Arial"/>
                  <a:cs typeface="Arial"/>
                  <a:sym typeface="Arial"/>
                </a:endParaRPr>
              </a:p>
            </p:txBody>
          </p:sp>
          <p:sp>
            <p:nvSpPr>
              <p:cNvPr id="870" name="Google Shape;870;p31"/>
              <p:cNvSpPr/>
              <p:nvPr/>
            </p:nvSpPr>
            <p:spPr>
              <a:xfrm>
                <a:off x="16748420" y="4985777"/>
                <a:ext cx="411931" cy="26552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có</a:t>
                </a:r>
                <a:endParaRPr sz="1000">
                  <a:solidFill>
                    <a:schemeClr val="dk1"/>
                  </a:solidFill>
                  <a:latin typeface="Arial"/>
                  <a:ea typeface="Arial"/>
                  <a:cs typeface="Arial"/>
                  <a:sym typeface="Arial"/>
                </a:endParaRPr>
              </a:p>
            </p:txBody>
          </p:sp>
          <p:sp>
            <p:nvSpPr>
              <p:cNvPr id="871" name="Google Shape;871;p31"/>
              <p:cNvSpPr/>
              <p:nvPr/>
            </p:nvSpPr>
            <p:spPr>
              <a:xfrm>
                <a:off x="16280738" y="5662649"/>
                <a:ext cx="467682" cy="217924"/>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không</a:t>
                </a:r>
                <a:endParaRPr sz="1000">
                  <a:solidFill>
                    <a:schemeClr val="dk1"/>
                  </a:solidFill>
                  <a:latin typeface="Arial"/>
                  <a:ea typeface="Arial"/>
                  <a:cs typeface="Arial"/>
                  <a:sym typeface="Arial"/>
                </a:endParaRPr>
              </a:p>
            </p:txBody>
          </p:sp>
          <p:sp>
            <p:nvSpPr>
              <p:cNvPr id="872" name="Google Shape;872;p31"/>
              <p:cNvSpPr/>
              <p:nvPr/>
            </p:nvSpPr>
            <p:spPr>
              <a:xfrm>
                <a:off x="12595329" y="2564835"/>
                <a:ext cx="411931" cy="168836"/>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không</a:t>
                </a:r>
                <a:endParaRPr sz="1000">
                  <a:solidFill>
                    <a:schemeClr val="dk1"/>
                  </a:solidFill>
                  <a:latin typeface="Arial"/>
                  <a:ea typeface="Arial"/>
                  <a:cs typeface="Arial"/>
                  <a:sym typeface="Arial"/>
                </a:endParaRPr>
              </a:p>
            </p:txBody>
          </p:sp>
          <p:sp>
            <p:nvSpPr>
              <p:cNvPr id="873" name="Google Shape;873;p31"/>
              <p:cNvSpPr/>
              <p:nvPr/>
            </p:nvSpPr>
            <p:spPr>
              <a:xfrm>
                <a:off x="16296465" y="3128369"/>
                <a:ext cx="451955" cy="276873"/>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không</a:t>
                </a:r>
                <a:endParaRPr sz="1000">
                  <a:solidFill>
                    <a:schemeClr val="dk1"/>
                  </a:solidFill>
                  <a:latin typeface="Arial"/>
                  <a:ea typeface="Arial"/>
                  <a:cs typeface="Arial"/>
                  <a:sym typeface="Arial"/>
                </a:endParaRPr>
              </a:p>
            </p:txBody>
          </p:sp>
        </p:grpSp>
        <p:cxnSp>
          <p:nvCxnSpPr>
            <p:cNvPr id="874" name="Google Shape;874;p31"/>
            <p:cNvCxnSpPr>
              <a:stCxn id="858" idx="0"/>
              <a:endCxn id="867" idx="0"/>
            </p:cNvCxnSpPr>
            <p:nvPr/>
          </p:nvCxnSpPr>
          <p:spPr>
            <a:xfrm flipH="1" rot="-5400000">
              <a:off x="4043840" y="719040"/>
              <a:ext cx="1982100" cy="7322400"/>
            </a:xfrm>
            <a:prstGeom prst="bentConnector3">
              <a:avLst>
                <a:gd fmla="val 23067" name="adj1"/>
              </a:avLst>
            </a:prstGeom>
            <a:noFill/>
            <a:ln cap="flat" cmpd="sng" w="9525">
              <a:solidFill>
                <a:srgbClr val="A5A5A5"/>
              </a:solidFill>
              <a:prstDash val="solid"/>
              <a:miter lim="800000"/>
              <a:headEnd len="sm" w="sm" type="none"/>
              <a:tailEnd len="med" w="med" type="triangle"/>
            </a:ln>
          </p:spPr>
        </p:cxnSp>
        <p:cxnSp>
          <p:nvCxnSpPr>
            <p:cNvPr id="875" name="Google Shape;875;p31"/>
            <p:cNvCxnSpPr>
              <a:stCxn id="863" idx="3"/>
            </p:cNvCxnSpPr>
            <p:nvPr/>
          </p:nvCxnSpPr>
          <p:spPr>
            <a:xfrm flipH="1" rot="10800000">
              <a:off x="7513441" y="3620489"/>
              <a:ext cx="1154400" cy="2700"/>
            </a:xfrm>
            <a:prstGeom prst="straightConnector1">
              <a:avLst/>
            </a:prstGeom>
            <a:noFill/>
            <a:ln cap="flat" cmpd="sng" w="9525">
              <a:solidFill>
                <a:srgbClr val="A5A5A5"/>
              </a:solidFill>
              <a:prstDash val="solid"/>
              <a:miter lim="800000"/>
              <a:headEnd len="sm" w="sm" type="none"/>
              <a:tailEnd len="med" w="med" type="triangle"/>
            </a:ln>
          </p:spPr>
        </p:cxnSp>
        <p:cxnSp>
          <p:nvCxnSpPr>
            <p:cNvPr id="876" name="Google Shape;876;p31"/>
            <p:cNvCxnSpPr>
              <a:stCxn id="862" idx="3"/>
              <a:endCxn id="863" idx="1"/>
            </p:cNvCxnSpPr>
            <p:nvPr/>
          </p:nvCxnSpPr>
          <p:spPr>
            <a:xfrm>
              <a:off x="5682857" y="3623189"/>
              <a:ext cx="5346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877" name="Google Shape;877;p31"/>
            <p:cNvCxnSpPr>
              <a:stCxn id="861" idx="3"/>
              <a:endCxn id="862" idx="1"/>
            </p:cNvCxnSpPr>
            <p:nvPr/>
          </p:nvCxnSpPr>
          <p:spPr>
            <a:xfrm>
              <a:off x="3852273" y="3623189"/>
              <a:ext cx="5346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878" name="Google Shape;878;p31"/>
            <p:cNvCxnSpPr>
              <a:stCxn id="858" idx="3"/>
              <a:endCxn id="861" idx="1"/>
            </p:cNvCxnSpPr>
            <p:nvPr/>
          </p:nvCxnSpPr>
          <p:spPr>
            <a:xfrm>
              <a:off x="2021691" y="3623189"/>
              <a:ext cx="5346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879" name="Google Shape;879;p31"/>
            <p:cNvCxnSpPr>
              <a:stCxn id="859" idx="0"/>
              <a:endCxn id="858" idx="2"/>
            </p:cNvCxnSpPr>
            <p:nvPr/>
          </p:nvCxnSpPr>
          <p:spPr>
            <a:xfrm rot="10800000">
              <a:off x="1373690" y="3857264"/>
              <a:ext cx="0" cy="192600"/>
            </a:xfrm>
            <a:prstGeom prst="straightConnector1">
              <a:avLst/>
            </a:prstGeom>
            <a:noFill/>
            <a:ln cap="flat" cmpd="sng" w="9525">
              <a:solidFill>
                <a:srgbClr val="A5A5A5"/>
              </a:solidFill>
              <a:prstDash val="solid"/>
              <a:miter lim="800000"/>
              <a:headEnd len="sm" w="sm" type="none"/>
              <a:tailEnd len="med" w="med" type="triangle"/>
            </a:ln>
          </p:spPr>
        </p:cxnSp>
        <p:cxnSp>
          <p:nvCxnSpPr>
            <p:cNvPr id="880" name="Google Shape;880;p31"/>
            <p:cNvCxnSpPr>
              <a:stCxn id="860" idx="0"/>
              <a:endCxn id="859" idx="2"/>
            </p:cNvCxnSpPr>
            <p:nvPr/>
          </p:nvCxnSpPr>
          <p:spPr>
            <a:xfrm rot="10800000">
              <a:off x="1373690" y="4517938"/>
              <a:ext cx="0" cy="192600"/>
            </a:xfrm>
            <a:prstGeom prst="straightConnector1">
              <a:avLst/>
            </a:prstGeom>
            <a:noFill/>
            <a:ln cap="flat" cmpd="sng" w="9525">
              <a:solidFill>
                <a:srgbClr val="A5A5A5"/>
              </a:solidFill>
              <a:prstDash val="solid"/>
              <a:miter lim="800000"/>
              <a:headEnd len="sm" w="sm" type="none"/>
              <a:tailEnd len="med" w="med" type="triangle"/>
            </a:ln>
          </p:spPr>
        </p:cxnSp>
        <p:cxnSp>
          <p:nvCxnSpPr>
            <p:cNvPr id="881" name="Google Shape;881;p31"/>
            <p:cNvCxnSpPr>
              <a:stCxn id="863" idx="2"/>
              <a:endCxn id="864" idx="0"/>
            </p:cNvCxnSpPr>
            <p:nvPr/>
          </p:nvCxnSpPr>
          <p:spPr>
            <a:xfrm>
              <a:off x="6865441" y="3857189"/>
              <a:ext cx="0" cy="192600"/>
            </a:xfrm>
            <a:prstGeom prst="straightConnector1">
              <a:avLst/>
            </a:prstGeom>
            <a:noFill/>
            <a:ln cap="flat" cmpd="sng" w="9525">
              <a:solidFill>
                <a:srgbClr val="A5A5A5"/>
              </a:solidFill>
              <a:prstDash val="solid"/>
              <a:miter lim="800000"/>
              <a:headEnd len="sm" w="sm" type="none"/>
              <a:tailEnd len="med" w="med" type="triangle"/>
            </a:ln>
          </p:spPr>
        </p:cxnSp>
        <p:cxnSp>
          <p:nvCxnSpPr>
            <p:cNvPr id="882" name="Google Shape;882;p31"/>
            <p:cNvCxnSpPr>
              <a:stCxn id="864" idx="2"/>
              <a:endCxn id="865" idx="0"/>
            </p:cNvCxnSpPr>
            <p:nvPr/>
          </p:nvCxnSpPr>
          <p:spPr>
            <a:xfrm>
              <a:off x="6865441" y="4517863"/>
              <a:ext cx="0" cy="192600"/>
            </a:xfrm>
            <a:prstGeom prst="straightConnector1">
              <a:avLst/>
            </a:prstGeom>
            <a:noFill/>
            <a:ln cap="flat" cmpd="sng" w="9525">
              <a:solidFill>
                <a:srgbClr val="A5A5A5"/>
              </a:solidFill>
              <a:prstDash val="solid"/>
              <a:miter lim="800000"/>
              <a:headEnd len="sm" w="sm" type="none"/>
              <a:tailEnd len="med" w="med" type="triangle"/>
            </a:ln>
          </p:spPr>
        </p:cxnSp>
        <p:cxnSp>
          <p:nvCxnSpPr>
            <p:cNvPr id="883" name="Google Shape;883;p31"/>
            <p:cNvCxnSpPr>
              <a:stCxn id="865" idx="2"/>
              <a:endCxn id="866" idx="0"/>
            </p:cNvCxnSpPr>
            <p:nvPr/>
          </p:nvCxnSpPr>
          <p:spPr>
            <a:xfrm>
              <a:off x="6865441" y="5178538"/>
              <a:ext cx="0" cy="192600"/>
            </a:xfrm>
            <a:prstGeom prst="straightConnector1">
              <a:avLst/>
            </a:prstGeom>
            <a:noFill/>
            <a:ln cap="flat" cmpd="sng" w="9525">
              <a:solidFill>
                <a:srgbClr val="A5A5A5"/>
              </a:solidFill>
              <a:prstDash val="solid"/>
              <a:miter lim="800000"/>
              <a:headEnd len="sm" w="sm" type="none"/>
              <a:tailEnd len="med" w="med" type="triangle"/>
            </a:ln>
          </p:spPr>
        </p:cxnSp>
        <p:cxnSp>
          <p:nvCxnSpPr>
            <p:cNvPr id="884" name="Google Shape;884;p31"/>
            <p:cNvCxnSpPr>
              <a:stCxn id="866" idx="2"/>
            </p:cNvCxnSpPr>
            <p:nvPr/>
          </p:nvCxnSpPr>
          <p:spPr>
            <a:xfrm>
              <a:off x="6865441" y="5839211"/>
              <a:ext cx="0" cy="230700"/>
            </a:xfrm>
            <a:prstGeom prst="straightConnector1">
              <a:avLst/>
            </a:prstGeom>
            <a:noFill/>
            <a:ln cap="flat" cmpd="sng" w="9525">
              <a:solidFill>
                <a:srgbClr val="A5A5A5"/>
              </a:solidFill>
              <a:prstDash val="solid"/>
              <a:miter lim="800000"/>
              <a:headEnd len="sm" w="sm" type="none"/>
              <a:tailEnd len="med" w="med" type="triangle"/>
            </a:ln>
          </p:spPr>
        </p:cxnSp>
        <p:cxnSp>
          <p:nvCxnSpPr>
            <p:cNvPr id="885" name="Google Shape;885;p31"/>
            <p:cNvCxnSpPr>
              <a:stCxn id="866" idx="3"/>
              <a:endCxn id="867" idx="1"/>
            </p:cNvCxnSpPr>
            <p:nvPr/>
          </p:nvCxnSpPr>
          <p:spPr>
            <a:xfrm>
              <a:off x="7513441" y="5605212"/>
              <a:ext cx="534600" cy="0"/>
            </a:xfrm>
            <a:prstGeom prst="straightConnector1">
              <a:avLst/>
            </a:prstGeom>
            <a:noFill/>
            <a:ln cap="flat" cmpd="sng" w="9525">
              <a:solidFill>
                <a:srgbClr val="A5A5A5"/>
              </a:solidFill>
              <a:prstDash val="solid"/>
              <a:miter lim="800000"/>
              <a:headEnd len="sm" w="sm" type="none"/>
              <a:tailEnd len="med" w="med" type="triangle"/>
            </a:ln>
          </p:spPr>
        </p:cxnSp>
      </p:grpSp>
      <p:grpSp>
        <p:nvGrpSpPr>
          <p:cNvPr id="886" name="Google Shape;886;p31"/>
          <p:cNvGrpSpPr/>
          <p:nvPr/>
        </p:nvGrpSpPr>
        <p:grpSpPr>
          <a:xfrm>
            <a:off x="416127" y="447433"/>
            <a:ext cx="9051873" cy="276999"/>
            <a:chOff x="416127" y="447433"/>
            <a:chExt cx="9051873" cy="276999"/>
          </a:xfrm>
        </p:grpSpPr>
        <p:sp>
          <p:nvSpPr>
            <p:cNvPr id="887" name="Google Shape;887;p31"/>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Tổng quan về Thiết kế mẫu  </a:t>
              </a:r>
              <a:endParaRPr/>
            </a:p>
          </p:txBody>
        </p:sp>
        <p:sp>
          <p:nvSpPr>
            <p:cNvPr id="888" name="Google Shape;888;p3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889" name="Google Shape;889;p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mô hình quy trình tiến hóa</a:t>
            </a:r>
            <a:endParaRPr b="1" sz="2400">
              <a:solidFill>
                <a:srgbClr val="0C0C0C"/>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grpSp>
        <p:nvGrpSpPr>
          <p:cNvPr id="894" name="Google Shape;894;p32"/>
          <p:cNvGrpSpPr/>
          <p:nvPr/>
        </p:nvGrpSpPr>
        <p:grpSpPr>
          <a:xfrm>
            <a:off x="626000" y="2542268"/>
            <a:ext cx="8729576" cy="2929370"/>
            <a:chOff x="626000" y="2953748"/>
            <a:chExt cx="8729576" cy="2929370"/>
          </a:xfrm>
        </p:grpSpPr>
        <p:sp>
          <p:nvSpPr>
            <p:cNvPr id="895" name="Google Shape;895;p32"/>
            <p:cNvSpPr/>
            <p:nvPr/>
          </p:nvSpPr>
          <p:spPr>
            <a:xfrm>
              <a:off x="923106" y="3676650"/>
              <a:ext cx="6964680" cy="1112520"/>
            </a:xfrm>
            <a:custGeom>
              <a:rect b="b" l="l" r="r" t="t"/>
              <a:pathLst>
                <a:path extrusionOk="0" h="1112520" w="6964680">
                  <a:moveTo>
                    <a:pt x="1424940" y="0"/>
                  </a:moveTo>
                  <a:lnTo>
                    <a:pt x="0" y="1112520"/>
                  </a:lnTo>
                  <a:lnTo>
                    <a:pt x="6964680" y="1112520"/>
                  </a:lnTo>
                  <a:lnTo>
                    <a:pt x="3124200" y="0"/>
                  </a:lnTo>
                  <a:lnTo>
                    <a:pt x="1424940" y="0"/>
                  </a:lnTo>
                  <a:close/>
                </a:path>
              </a:pathLst>
            </a:custGeom>
            <a:gradFill>
              <a:gsLst>
                <a:gs pos="0">
                  <a:srgbClr val="D8D8D8"/>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896" name="Google Shape;896;p32"/>
            <p:cNvGrpSpPr/>
            <p:nvPr/>
          </p:nvGrpSpPr>
          <p:grpSpPr>
            <a:xfrm>
              <a:off x="626000" y="2953748"/>
              <a:ext cx="8729576" cy="2929370"/>
              <a:chOff x="649820" y="3127928"/>
              <a:chExt cx="8563840" cy="3241732"/>
            </a:xfrm>
          </p:grpSpPr>
          <p:sp>
            <p:nvSpPr>
              <p:cNvPr id="897" name="Google Shape;897;p32"/>
              <p:cNvSpPr/>
              <p:nvPr/>
            </p:nvSpPr>
            <p:spPr>
              <a:xfrm>
                <a:off x="2321704" y="3127928"/>
                <a:ext cx="1666903" cy="796772"/>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Xác định và phân tích yêu cầu</a:t>
                </a:r>
                <a:endParaRPr sz="1100">
                  <a:solidFill>
                    <a:schemeClr val="dk1"/>
                  </a:solidFill>
                  <a:latin typeface="Arial"/>
                  <a:ea typeface="Arial"/>
                  <a:cs typeface="Arial"/>
                  <a:sym typeface="Arial"/>
                </a:endParaRPr>
              </a:p>
            </p:txBody>
          </p:sp>
          <p:sp>
            <p:nvSpPr>
              <p:cNvPr id="898" name="Google Shape;898;p32"/>
              <p:cNvSpPr/>
              <p:nvPr/>
            </p:nvSpPr>
            <p:spPr>
              <a:xfrm>
                <a:off x="1108694" y="3127928"/>
                <a:ext cx="949954" cy="796772"/>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kế hoạch</a:t>
                </a:r>
                <a:endParaRPr sz="1100">
                  <a:solidFill>
                    <a:srgbClr val="262626"/>
                  </a:solidFill>
                  <a:latin typeface="Arial"/>
                  <a:ea typeface="Arial"/>
                  <a:cs typeface="Arial"/>
                  <a:sym typeface="Arial"/>
                </a:endParaRPr>
              </a:p>
            </p:txBody>
          </p:sp>
          <p:sp>
            <p:nvSpPr>
              <p:cNvPr id="899" name="Google Shape;899;p32"/>
              <p:cNvSpPr/>
              <p:nvPr/>
            </p:nvSpPr>
            <p:spPr>
              <a:xfrm>
                <a:off x="4251664" y="3127928"/>
                <a:ext cx="949954" cy="796772"/>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thiết kế</a:t>
                </a:r>
                <a:endParaRPr sz="1100">
                  <a:solidFill>
                    <a:srgbClr val="262626"/>
                  </a:solidFill>
                  <a:latin typeface="Arial"/>
                  <a:ea typeface="Arial"/>
                  <a:cs typeface="Arial"/>
                  <a:sym typeface="Arial"/>
                </a:endParaRPr>
              </a:p>
            </p:txBody>
          </p:sp>
          <p:sp>
            <p:nvSpPr>
              <p:cNvPr id="900" name="Google Shape;900;p32"/>
              <p:cNvSpPr/>
              <p:nvPr/>
            </p:nvSpPr>
            <p:spPr>
              <a:xfrm>
                <a:off x="5464673" y="3127928"/>
                <a:ext cx="1184108" cy="796772"/>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Thực hiện</a:t>
                </a:r>
                <a:endParaRPr/>
              </a:p>
            </p:txBody>
          </p:sp>
          <p:sp>
            <p:nvSpPr>
              <p:cNvPr id="901" name="Google Shape;901;p32"/>
              <p:cNvSpPr/>
              <p:nvPr/>
            </p:nvSpPr>
            <p:spPr>
              <a:xfrm>
                <a:off x="6911837" y="3127928"/>
                <a:ext cx="1019384" cy="796772"/>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Thử nghiệm</a:t>
                </a:r>
                <a:endParaRPr sz="1100">
                  <a:solidFill>
                    <a:srgbClr val="262626"/>
                  </a:solidFill>
                  <a:latin typeface="Arial"/>
                  <a:ea typeface="Arial"/>
                  <a:cs typeface="Arial"/>
                  <a:sym typeface="Arial"/>
                </a:endParaRPr>
              </a:p>
            </p:txBody>
          </p:sp>
          <p:sp>
            <p:nvSpPr>
              <p:cNvPr id="902" name="Google Shape;902;p32"/>
              <p:cNvSpPr/>
              <p:nvPr/>
            </p:nvSpPr>
            <p:spPr>
              <a:xfrm>
                <a:off x="8194276" y="3127928"/>
                <a:ext cx="1019384" cy="796772"/>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Bảo trì</a:t>
                </a:r>
                <a:endParaRPr sz="1100">
                  <a:solidFill>
                    <a:srgbClr val="262626"/>
                  </a:solidFill>
                  <a:latin typeface="Arial"/>
                  <a:ea typeface="Arial"/>
                  <a:cs typeface="Arial"/>
                  <a:sym typeface="Arial"/>
                </a:endParaRPr>
              </a:p>
            </p:txBody>
          </p:sp>
          <p:sp>
            <p:nvSpPr>
              <p:cNvPr id="903" name="Google Shape;903;p32"/>
              <p:cNvSpPr/>
              <p:nvPr/>
            </p:nvSpPr>
            <p:spPr>
              <a:xfrm>
                <a:off x="2512611" y="4425763"/>
                <a:ext cx="1815159" cy="28950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Mô hình nguyên mẫu</a:t>
                </a:r>
                <a:endParaRPr sz="1300">
                  <a:solidFill>
                    <a:srgbClr val="262626"/>
                  </a:solidFill>
                  <a:latin typeface="Arial"/>
                  <a:ea typeface="Arial"/>
                  <a:cs typeface="Arial"/>
                  <a:sym typeface="Arial"/>
                </a:endParaRPr>
              </a:p>
            </p:txBody>
          </p:sp>
          <p:sp>
            <p:nvSpPr>
              <p:cNvPr id="904" name="Google Shape;904;p32"/>
              <p:cNvSpPr/>
              <p:nvPr/>
            </p:nvSpPr>
            <p:spPr>
              <a:xfrm>
                <a:off x="649820" y="5094821"/>
                <a:ext cx="1130128" cy="1274839"/>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Sửa đổi yêu cầu</a:t>
                </a:r>
                <a:endParaRPr sz="1050">
                  <a:solidFill>
                    <a:schemeClr val="lt1"/>
                  </a:solidFill>
                  <a:latin typeface="Arial"/>
                  <a:ea typeface="Arial"/>
                  <a:cs typeface="Arial"/>
                  <a:sym typeface="Arial"/>
                </a:endParaRPr>
              </a:p>
            </p:txBody>
          </p:sp>
          <p:sp>
            <p:nvSpPr>
              <p:cNvPr id="905" name="Google Shape;905;p32"/>
              <p:cNvSpPr/>
              <p:nvPr/>
            </p:nvSpPr>
            <p:spPr>
              <a:xfrm>
                <a:off x="1923731" y="5094821"/>
                <a:ext cx="1130128" cy="1274839"/>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Thiết kế nhanh</a:t>
                </a:r>
                <a:endParaRPr sz="1050">
                  <a:solidFill>
                    <a:schemeClr val="lt1"/>
                  </a:solidFill>
                  <a:latin typeface="Arial"/>
                  <a:ea typeface="Arial"/>
                  <a:cs typeface="Arial"/>
                  <a:sym typeface="Arial"/>
                </a:endParaRPr>
              </a:p>
            </p:txBody>
          </p:sp>
          <p:sp>
            <p:nvSpPr>
              <p:cNvPr id="906" name="Google Shape;906;p32"/>
              <p:cNvSpPr/>
              <p:nvPr/>
            </p:nvSpPr>
            <p:spPr>
              <a:xfrm>
                <a:off x="3197642" y="5094821"/>
                <a:ext cx="1130128" cy="1274839"/>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Phát triển nguyên mẫu</a:t>
                </a:r>
                <a:endParaRPr sz="1050">
                  <a:solidFill>
                    <a:schemeClr val="lt1"/>
                  </a:solidFill>
                  <a:latin typeface="Arial"/>
                  <a:ea typeface="Arial"/>
                  <a:cs typeface="Arial"/>
                  <a:sym typeface="Arial"/>
                </a:endParaRPr>
              </a:p>
            </p:txBody>
          </p:sp>
          <p:sp>
            <p:nvSpPr>
              <p:cNvPr id="907" name="Google Shape;907;p32"/>
              <p:cNvSpPr/>
              <p:nvPr/>
            </p:nvSpPr>
            <p:spPr>
              <a:xfrm>
                <a:off x="4471552" y="5094821"/>
                <a:ext cx="1130128" cy="1274839"/>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Đánh giá của khách hàng</a:t>
                </a:r>
                <a:endParaRPr sz="1050">
                  <a:solidFill>
                    <a:schemeClr val="lt1"/>
                  </a:solidFill>
                  <a:latin typeface="Arial"/>
                  <a:ea typeface="Arial"/>
                  <a:cs typeface="Arial"/>
                  <a:sym typeface="Arial"/>
                </a:endParaRPr>
              </a:p>
            </p:txBody>
          </p:sp>
          <p:sp>
            <p:nvSpPr>
              <p:cNvPr id="908" name="Google Shape;908;p32"/>
              <p:cNvSpPr/>
              <p:nvPr/>
            </p:nvSpPr>
            <p:spPr>
              <a:xfrm>
                <a:off x="5745463" y="5094821"/>
                <a:ext cx="1130128" cy="1274839"/>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Điều chỉnh nguyên mẫu</a:t>
                </a:r>
                <a:endParaRPr sz="1050">
                  <a:solidFill>
                    <a:schemeClr val="lt1"/>
                  </a:solidFill>
                  <a:latin typeface="Arial"/>
                  <a:ea typeface="Arial"/>
                  <a:cs typeface="Arial"/>
                  <a:sym typeface="Arial"/>
                </a:endParaRPr>
              </a:p>
            </p:txBody>
          </p:sp>
          <p:sp>
            <p:nvSpPr>
              <p:cNvPr id="909" name="Google Shape;909;p32"/>
              <p:cNvSpPr/>
              <p:nvPr/>
            </p:nvSpPr>
            <p:spPr>
              <a:xfrm>
                <a:off x="7019373" y="5094821"/>
                <a:ext cx="1130128" cy="1274839"/>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Thiết kế điều chỉnh nguyên mẫu</a:t>
                </a:r>
                <a:endParaRPr sz="1050">
                  <a:solidFill>
                    <a:schemeClr val="lt1"/>
                  </a:solidFill>
                  <a:latin typeface="Arial"/>
                  <a:ea typeface="Arial"/>
                  <a:cs typeface="Arial"/>
                  <a:sym typeface="Arial"/>
                </a:endParaRPr>
              </a:p>
            </p:txBody>
          </p:sp>
        </p:grpSp>
        <p:cxnSp>
          <p:nvCxnSpPr>
            <p:cNvPr id="910" name="Google Shape;910;p32"/>
            <p:cNvCxnSpPr>
              <a:stCxn id="898" idx="3"/>
              <a:endCxn id="897" idx="1"/>
            </p:cNvCxnSpPr>
            <p:nvPr/>
          </p:nvCxnSpPr>
          <p:spPr>
            <a:xfrm>
              <a:off x="2062093" y="3313747"/>
              <a:ext cx="2682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11" name="Google Shape;911;p32"/>
            <p:cNvCxnSpPr>
              <a:stCxn id="897" idx="3"/>
              <a:endCxn id="899" idx="1"/>
            </p:cNvCxnSpPr>
            <p:nvPr/>
          </p:nvCxnSpPr>
          <p:spPr>
            <a:xfrm>
              <a:off x="4029403" y="3313747"/>
              <a:ext cx="2682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12" name="Google Shape;912;p32"/>
            <p:cNvCxnSpPr>
              <a:stCxn id="899" idx="3"/>
              <a:endCxn id="900" idx="1"/>
            </p:cNvCxnSpPr>
            <p:nvPr/>
          </p:nvCxnSpPr>
          <p:spPr>
            <a:xfrm>
              <a:off x="5265889" y="3313747"/>
              <a:ext cx="2682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13" name="Google Shape;913;p32"/>
            <p:cNvCxnSpPr>
              <a:stCxn id="900" idx="3"/>
              <a:endCxn id="901" idx="1"/>
            </p:cNvCxnSpPr>
            <p:nvPr/>
          </p:nvCxnSpPr>
          <p:spPr>
            <a:xfrm>
              <a:off x="6741059" y="3313747"/>
              <a:ext cx="2682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14" name="Google Shape;914;p32"/>
            <p:cNvCxnSpPr>
              <a:stCxn id="901" idx="3"/>
              <a:endCxn id="902" idx="1"/>
            </p:cNvCxnSpPr>
            <p:nvPr/>
          </p:nvCxnSpPr>
          <p:spPr>
            <a:xfrm>
              <a:off x="8048318" y="3313747"/>
              <a:ext cx="2682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15" name="Google Shape;915;p32"/>
            <p:cNvCxnSpPr>
              <a:stCxn id="904" idx="6"/>
              <a:endCxn id="905" idx="2"/>
            </p:cNvCxnSpPr>
            <p:nvPr/>
          </p:nvCxnSpPr>
          <p:spPr>
            <a:xfrm>
              <a:off x="1777999" y="5307118"/>
              <a:ext cx="1467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16" name="Google Shape;916;p32"/>
            <p:cNvCxnSpPr>
              <a:stCxn id="905" idx="6"/>
              <a:endCxn id="906" idx="2"/>
            </p:cNvCxnSpPr>
            <p:nvPr/>
          </p:nvCxnSpPr>
          <p:spPr>
            <a:xfrm>
              <a:off x="3076564" y="5307118"/>
              <a:ext cx="1467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17" name="Google Shape;917;p32"/>
            <p:cNvCxnSpPr>
              <a:stCxn id="906" idx="6"/>
              <a:endCxn id="907" idx="2"/>
            </p:cNvCxnSpPr>
            <p:nvPr/>
          </p:nvCxnSpPr>
          <p:spPr>
            <a:xfrm>
              <a:off x="4375129" y="5307118"/>
              <a:ext cx="1467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18" name="Google Shape;918;p32"/>
            <p:cNvCxnSpPr>
              <a:stCxn id="907" idx="6"/>
            </p:cNvCxnSpPr>
            <p:nvPr/>
          </p:nvCxnSpPr>
          <p:spPr>
            <a:xfrm>
              <a:off x="5673693" y="5307118"/>
              <a:ext cx="1467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19" name="Google Shape;919;p32"/>
            <p:cNvCxnSpPr>
              <a:stCxn id="908" idx="6"/>
              <a:endCxn id="909" idx="2"/>
            </p:cNvCxnSpPr>
            <p:nvPr/>
          </p:nvCxnSpPr>
          <p:spPr>
            <a:xfrm>
              <a:off x="6972258" y="5307118"/>
              <a:ext cx="146700" cy="0"/>
            </a:xfrm>
            <a:prstGeom prst="straightConnector1">
              <a:avLst/>
            </a:prstGeom>
            <a:noFill/>
            <a:ln cap="flat" cmpd="sng" w="9525">
              <a:solidFill>
                <a:srgbClr val="A5A5A5"/>
              </a:solidFill>
              <a:prstDash val="solid"/>
              <a:miter lim="800000"/>
              <a:headEnd len="sm" w="sm" type="none"/>
              <a:tailEnd len="med" w="med" type="triangle"/>
            </a:ln>
          </p:spPr>
        </p:cxnSp>
      </p:grpSp>
      <p:grpSp>
        <p:nvGrpSpPr>
          <p:cNvPr id="920" name="Google Shape;920;p32"/>
          <p:cNvGrpSpPr/>
          <p:nvPr/>
        </p:nvGrpSpPr>
        <p:grpSpPr>
          <a:xfrm>
            <a:off x="416127" y="447433"/>
            <a:ext cx="9051873" cy="276999"/>
            <a:chOff x="416127" y="447433"/>
            <a:chExt cx="9051873" cy="276999"/>
          </a:xfrm>
        </p:grpSpPr>
        <p:sp>
          <p:nvSpPr>
            <p:cNvPr id="921" name="Google Shape;921;p32"/>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Tổng quan về Thiết kế mẫu  </a:t>
              </a:r>
              <a:endParaRPr/>
            </a:p>
          </p:txBody>
        </p:sp>
        <p:sp>
          <p:nvSpPr>
            <p:cNvPr id="922" name="Google Shape;922;p3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923" name="Google Shape;923;p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Vòng đời phát triển của mô hình nguyên mẫu</a:t>
            </a:r>
            <a:endParaRPr b="1" sz="2400">
              <a:solidFill>
                <a:srgbClr val="0C0C0C"/>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33"/>
          <p:cNvSpPr/>
          <p:nvPr/>
        </p:nvSpPr>
        <p:spPr>
          <a:xfrm>
            <a:off x="711200" y="229996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Phát triển nguyên mẫu thứ 1, thứ 2, thứ 3, ..., n lần đến khi có được thành phẩm</a:t>
            </a:r>
            <a:endParaRPr/>
          </a:p>
        </p:txBody>
      </p:sp>
      <p:sp>
        <p:nvSpPr>
          <p:cNvPr id="929" name="Google Shape;929;p33"/>
          <p:cNvSpPr/>
          <p:nvPr/>
        </p:nvSpPr>
        <p:spPr>
          <a:xfrm>
            <a:off x="711200" y="2998441"/>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kế để thảo luận với người dùng thay vì thiết kế một bản hoàn chỉnh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kế theo hướng giao diện người dùng thông qua màn hình I/O</a:t>
            </a:r>
            <a:endParaRPr/>
          </a:p>
        </p:txBody>
      </p:sp>
      <p:sp>
        <p:nvSpPr>
          <p:cNvPr id="930" name="Google Shape;930;p33"/>
          <p:cNvSpPr/>
          <p:nvPr/>
        </p:nvSpPr>
        <p:spPr>
          <a:xfrm>
            <a:off x="711200" y="3999564"/>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phát triển thành phẩm đầy đủ chức năng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nhận yêu cầu của người dùng thông qua màn hình nhập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kết quả xem có đúng ý muốn không</a:t>
            </a:r>
            <a:endParaRPr/>
          </a:p>
        </p:txBody>
      </p:sp>
      <p:sp>
        <p:nvSpPr>
          <p:cNvPr id="931" name="Google Shape;931;p33"/>
          <p:cNvSpPr/>
          <p:nvPr/>
        </p:nvSpPr>
        <p:spPr>
          <a:xfrm>
            <a:off x="711200" y="564449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Phát triển nguyên mẫu cuối</a:t>
            </a:r>
            <a:endParaRPr sz="1300">
              <a:solidFill>
                <a:srgbClr val="262626"/>
              </a:solidFill>
              <a:latin typeface="Arial"/>
              <a:ea typeface="Arial"/>
              <a:cs typeface="Arial"/>
              <a:sym typeface="Arial"/>
            </a:endParaRPr>
          </a:p>
        </p:txBody>
      </p:sp>
      <p:sp>
        <p:nvSpPr>
          <p:cNvPr id="932" name="Google Shape;932;p33"/>
          <p:cNvSpPr/>
          <p:nvPr/>
        </p:nvSpPr>
        <p:spPr>
          <a:xfrm>
            <a:off x="558800" y="2072666"/>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①Xác định và phân tích yêu cầu</a:t>
            </a:r>
            <a:endParaRPr sz="1400">
              <a:solidFill>
                <a:srgbClr val="262626"/>
              </a:solidFill>
              <a:latin typeface="Arial"/>
              <a:ea typeface="Arial"/>
              <a:cs typeface="Arial"/>
              <a:sym typeface="Arial"/>
            </a:endParaRPr>
          </a:p>
        </p:txBody>
      </p:sp>
      <p:sp>
        <p:nvSpPr>
          <p:cNvPr id="933" name="Google Shape;933;p33"/>
          <p:cNvSpPr/>
          <p:nvPr/>
        </p:nvSpPr>
        <p:spPr>
          <a:xfrm>
            <a:off x="558800" y="277114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② Thiết kế nguyên mẫu</a:t>
            </a:r>
            <a:endParaRPr sz="1400">
              <a:solidFill>
                <a:srgbClr val="262626"/>
              </a:solidFill>
              <a:latin typeface="Arial"/>
              <a:ea typeface="Arial"/>
              <a:cs typeface="Arial"/>
              <a:sym typeface="Arial"/>
            </a:endParaRPr>
          </a:p>
        </p:txBody>
      </p:sp>
      <p:sp>
        <p:nvSpPr>
          <p:cNvPr id="934" name="Google Shape;934;p33"/>
          <p:cNvSpPr/>
          <p:nvPr/>
        </p:nvSpPr>
        <p:spPr>
          <a:xfrm>
            <a:off x="558800" y="377226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③ Phát triển nguyên mẫu</a:t>
            </a:r>
            <a:endParaRPr sz="1400">
              <a:solidFill>
                <a:srgbClr val="262626"/>
              </a:solidFill>
              <a:latin typeface="Arial"/>
              <a:ea typeface="Arial"/>
              <a:cs typeface="Arial"/>
              <a:sym typeface="Arial"/>
            </a:endParaRPr>
          </a:p>
        </p:txBody>
      </p:sp>
      <p:sp>
        <p:nvSpPr>
          <p:cNvPr id="935" name="Google Shape;935;p33"/>
          <p:cNvSpPr/>
          <p:nvPr/>
        </p:nvSpPr>
        <p:spPr>
          <a:xfrm>
            <a:off x="558800" y="50760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④ Người dùng đánh giá nguyên mẫu</a:t>
            </a:r>
            <a:endParaRPr/>
          </a:p>
        </p:txBody>
      </p:sp>
      <p:sp>
        <p:nvSpPr>
          <p:cNvPr id="936" name="Google Shape;936;p33"/>
          <p:cNvSpPr/>
          <p:nvPr/>
        </p:nvSpPr>
        <p:spPr>
          <a:xfrm>
            <a:off x="558800" y="54171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⑤ Thực hiện</a:t>
            </a:r>
            <a:endParaRPr/>
          </a:p>
        </p:txBody>
      </p:sp>
      <p:grpSp>
        <p:nvGrpSpPr>
          <p:cNvPr id="937" name="Google Shape;937;p33"/>
          <p:cNvGrpSpPr/>
          <p:nvPr/>
        </p:nvGrpSpPr>
        <p:grpSpPr>
          <a:xfrm>
            <a:off x="3873500" y="5141965"/>
            <a:ext cx="5470526" cy="367638"/>
            <a:chOff x="3652910" y="5273614"/>
            <a:chExt cx="7063519" cy="367638"/>
          </a:xfrm>
        </p:grpSpPr>
        <p:sp>
          <p:nvSpPr>
            <p:cNvPr id="938" name="Google Shape;938;p33"/>
            <p:cNvSpPr/>
            <p:nvPr/>
          </p:nvSpPr>
          <p:spPr>
            <a:xfrm>
              <a:off x="6127391" y="5273614"/>
              <a:ext cx="2069566" cy="367038"/>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Đánh giá nguyên mẫu</a:t>
              </a:r>
              <a:endParaRPr sz="1200">
                <a:solidFill>
                  <a:srgbClr val="262626"/>
                </a:solidFill>
                <a:latin typeface="Arial"/>
                <a:ea typeface="Arial"/>
                <a:cs typeface="Arial"/>
                <a:sym typeface="Arial"/>
              </a:endParaRPr>
            </a:p>
          </p:txBody>
        </p:sp>
        <p:sp>
          <p:nvSpPr>
            <p:cNvPr id="939" name="Google Shape;939;p33"/>
            <p:cNvSpPr/>
            <p:nvPr/>
          </p:nvSpPr>
          <p:spPr>
            <a:xfrm>
              <a:off x="3652910" y="5273614"/>
              <a:ext cx="2069566" cy="367038"/>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Đánh giá nguyên mẫu</a:t>
              </a:r>
              <a:endParaRPr sz="1200">
                <a:solidFill>
                  <a:srgbClr val="262626"/>
                </a:solidFill>
                <a:latin typeface="Arial"/>
                <a:ea typeface="Arial"/>
                <a:cs typeface="Arial"/>
                <a:sym typeface="Arial"/>
              </a:endParaRPr>
            </a:p>
          </p:txBody>
        </p:sp>
        <p:sp>
          <p:nvSpPr>
            <p:cNvPr id="940" name="Google Shape;940;p33"/>
            <p:cNvSpPr/>
            <p:nvPr/>
          </p:nvSpPr>
          <p:spPr>
            <a:xfrm>
              <a:off x="8646863" y="5273614"/>
              <a:ext cx="2069566" cy="367038"/>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Phát triển nguyên mẫu</a:t>
              </a:r>
              <a:endParaRPr sz="1200">
                <a:solidFill>
                  <a:srgbClr val="262626"/>
                </a:solidFill>
                <a:latin typeface="Arial"/>
                <a:ea typeface="Arial"/>
                <a:cs typeface="Arial"/>
                <a:sym typeface="Arial"/>
              </a:endParaRPr>
            </a:p>
          </p:txBody>
        </p:sp>
        <p:cxnSp>
          <p:nvCxnSpPr>
            <p:cNvPr id="941" name="Google Shape;941;p33"/>
            <p:cNvCxnSpPr>
              <a:stCxn id="940" idx="2"/>
              <a:endCxn id="939" idx="2"/>
            </p:cNvCxnSpPr>
            <p:nvPr/>
          </p:nvCxnSpPr>
          <p:spPr>
            <a:xfrm rot="5400000">
              <a:off x="7184296" y="3143902"/>
              <a:ext cx="600" cy="4994100"/>
            </a:xfrm>
            <a:prstGeom prst="bentConnector3">
              <a:avLst>
                <a:gd fmla="val 2836933" name="adj1"/>
              </a:avLst>
            </a:prstGeom>
            <a:noFill/>
            <a:ln cap="flat" cmpd="sng" w="9525">
              <a:solidFill>
                <a:srgbClr val="A5A5A5"/>
              </a:solidFill>
              <a:prstDash val="solid"/>
              <a:miter lim="800000"/>
              <a:headEnd len="sm" w="sm" type="none"/>
              <a:tailEnd len="med" w="med" type="triangle"/>
            </a:ln>
          </p:spPr>
        </p:cxnSp>
        <p:cxnSp>
          <p:nvCxnSpPr>
            <p:cNvPr id="942" name="Google Shape;942;p33"/>
            <p:cNvCxnSpPr>
              <a:stCxn id="939" idx="3"/>
              <a:endCxn id="938" idx="1"/>
            </p:cNvCxnSpPr>
            <p:nvPr/>
          </p:nvCxnSpPr>
          <p:spPr>
            <a:xfrm>
              <a:off x="5722476" y="5457133"/>
              <a:ext cx="405000" cy="0"/>
            </a:xfrm>
            <a:prstGeom prst="straightConnector1">
              <a:avLst/>
            </a:prstGeom>
            <a:noFill/>
            <a:ln cap="flat" cmpd="sng" w="9525">
              <a:solidFill>
                <a:srgbClr val="A5A5A5"/>
              </a:solidFill>
              <a:prstDash val="solid"/>
              <a:miter lim="800000"/>
              <a:headEnd len="sm" w="sm" type="none"/>
              <a:tailEnd len="med" w="med" type="triangle"/>
            </a:ln>
          </p:spPr>
        </p:cxnSp>
        <p:cxnSp>
          <p:nvCxnSpPr>
            <p:cNvPr id="943" name="Google Shape;943;p33"/>
            <p:cNvCxnSpPr>
              <a:stCxn id="938" idx="3"/>
              <a:endCxn id="940" idx="1"/>
            </p:cNvCxnSpPr>
            <p:nvPr/>
          </p:nvCxnSpPr>
          <p:spPr>
            <a:xfrm>
              <a:off x="8196957" y="5457133"/>
              <a:ext cx="450000" cy="0"/>
            </a:xfrm>
            <a:prstGeom prst="straightConnector1">
              <a:avLst/>
            </a:prstGeom>
            <a:noFill/>
            <a:ln cap="flat" cmpd="sng" w="9525">
              <a:solidFill>
                <a:srgbClr val="A5A5A5"/>
              </a:solidFill>
              <a:prstDash val="solid"/>
              <a:miter lim="800000"/>
              <a:headEnd len="sm" w="sm" type="none"/>
              <a:tailEnd len="med" w="med" type="triangle"/>
            </a:ln>
          </p:spPr>
        </p:cxnSp>
      </p:grpSp>
      <p:grpSp>
        <p:nvGrpSpPr>
          <p:cNvPr id="944" name="Google Shape;944;p33"/>
          <p:cNvGrpSpPr/>
          <p:nvPr/>
        </p:nvGrpSpPr>
        <p:grpSpPr>
          <a:xfrm>
            <a:off x="416127" y="447433"/>
            <a:ext cx="9051873" cy="276999"/>
            <a:chOff x="416127" y="447433"/>
            <a:chExt cx="9051873" cy="276999"/>
          </a:xfrm>
        </p:grpSpPr>
        <p:sp>
          <p:nvSpPr>
            <p:cNvPr id="945" name="Google Shape;945;p33"/>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Tổng quan về Thiết kế mẫu  </a:t>
              </a:r>
              <a:endParaRPr/>
            </a:p>
          </p:txBody>
        </p:sp>
        <p:sp>
          <p:nvSpPr>
            <p:cNvPr id="946" name="Google Shape;946;p3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947" name="Google Shape;947;p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phát triển mô hình nguyên mẫu</a:t>
            </a:r>
            <a:endParaRPr b="1" sz="2400">
              <a:solidFill>
                <a:srgbClr val="0C0C0C"/>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3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Thiết kế mẫu</a:t>
            </a:r>
            <a:endParaRPr b="1" sz="3600">
              <a:solidFill>
                <a:schemeClr val="dk1"/>
              </a:solidFill>
              <a:latin typeface="Arial"/>
              <a:ea typeface="Arial"/>
              <a:cs typeface="Arial"/>
              <a:sym typeface="Arial"/>
            </a:endParaRPr>
          </a:p>
        </p:txBody>
      </p:sp>
      <p:sp>
        <p:nvSpPr>
          <p:cNvPr id="954" name="Google Shape;954;p34"/>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3.</a:t>
            </a:r>
            <a:endParaRPr/>
          </a:p>
        </p:txBody>
      </p:sp>
      <p:grpSp>
        <p:nvGrpSpPr>
          <p:cNvPr id="955" name="Google Shape;955;p34"/>
          <p:cNvGrpSpPr/>
          <p:nvPr/>
        </p:nvGrpSpPr>
        <p:grpSpPr>
          <a:xfrm>
            <a:off x="1051644" y="3971927"/>
            <a:ext cx="7200816" cy="1493136"/>
            <a:chOff x="1051644" y="3971927"/>
            <a:chExt cx="7200816" cy="1493136"/>
          </a:xfrm>
        </p:grpSpPr>
        <p:grpSp>
          <p:nvGrpSpPr>
            <p:cNvPr id="956" name="Google Shape;956;p34"/>
            <p:cNvGrpSpPr/>
            <p:nvPr/>
          </p:nvGrpSpPr>
          <p:grpSpPr>
            <a:xfrm>
              <a:off x="1051644" y="3971927"/>
              <a:ext cx="5702300" cy="278172"/>
              <a:chOff x="1051644" y="3971927"/>
              <a:chExt cx="5702300" cy="278172"/>
            </a:xfrm>
          </p:grpSpPr>
          <p:sp>
            <p:nvSpPr>
              <p:cNvPr id="957" name="Google Shape;957;p34"/>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Tổng quan về Thiết kế mẫu</a:t>
                </a:r>
                <a:endParaRPr sz="1800">
                  <a:solidFill>
                    <a:srgbClr val="A5A5A5"/>
                  </a:solidFill>
                  <a:latin typeface="Arial"/>
                  <a:ea typeface="Arial"/>
                  <a:cs typeface="Arial"/>
                  <a:sym typeface="Arial"/>
                </a:endParaRPr>
              </a:p>
            </p:txBody>
          </p:sp>
          <p:sp>
            <p:nvSpPr>
              <p:cNvPr id="958" name="Google Shape;958;p34"/>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959" name="Google Shape;959;p34"/>
            <p:cNvGrpSpPr/>
            <p:nvPr/>
          </p:nvGrpSpPr>
          <p:grpSpPr>
            <a:xfrm>
              <a:off x="1051644" y="4376915"/>
              <a:ext cx="6766476" cy="278172"/>
              <a:chOff x="1051644" y="4401761"/>
              <a:chExt cx="6766476" cy="278172"/>
            </a:xfrm>
          </p:grpSpPr>
          <p:sp>
            <p:nvSpPr>
              <p:cNvPr id="960" name="Google Shape;960;p34"/>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3.2. Tổng quan về wireframe (Khung sườn trang web)</a:t>
                </a:r>
                <a:endParaRPr/>
              </a:p>
            </p:txBody>
          </p:sp>
          <p:sp>
            <p:nvSpPr>
              <p:cNvPr id="961" name="Google Shape;961;p34"/>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962" name="Google Shape;962;p34"/>
            <p:cNvGrpSpPr/>
            <p:nvPr/>
          </p:nvGrpSpPr>
          <p:grpSpPr>
            <a:xfrm>
              <a:off x="1051644" y="4781903"/>
              <a:ext cx="6903636" cy="278172"/>
              <a:chOff x="1051644" y="4401761"/>
              <a:chExt cx="6903636" cy="278172"/>
            </a:xfrm>
          </p:grpSpPr>
          <p:sp>
            <p:nvSpPr>
              <p:cNvPr id="963" name="Google Shape;963;p34"/>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3.3. Tạo Wireframe</a:t>
                </a:r>
                <a:endParaRPr/>
              </a:p>
            </p:txBody>
          </p:sp>
          <p:sp>
            <p:nvSpPr>
              <p:cNvPr id="964" name="Google Shape;964;p34"/>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965" name="Google Shape;965;p34"/>
            <p:cNvGrpSpPr/>
            <p:nvPr/>
          </p:nvGrpSpPr>
          <p:grpSpPr>
            <a:xfrm>
              <a:off x="1051644" y="5186891"/>
              <a:ext cx="7200816" cy="278172"/>
              <a:chOff x="1051644" y="4401761"/>
              <a:chExt cx="7200816" cy="278172"/>
            </a:xfrm>
          </p:grpSpPr>
          <p:sp>
            <p:nvSpPr>
              <p:cNvPr id="966" name="Google Shape;966;p34"/>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3.4. Cách thiết kế mẫu</a:t>
                </a:r>
                <a:endParaRPr sz="1800">
                  <a:solidFill>
                    <a:srgbClr val="A5A5A5"/>
                  </a:solidFill>
                  <a:latin typeface="Arial"/>
                  <a:ea typeface="Arial"/>
                  <a:cs typeface="Arial"/>
                  <a:sym typeface="Arial"/>
                </a:endParaRPr>
              </a:p>
            </p:txBody>
          </p:sp>
          <p:sp>
            <p:nvSpPr>
              <p:cNvPr id="967" name="Google Shape;967;p34"/>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grpSp>
        <p:nvGrpSpPr>
          <p:cNvPr id="972" name="Google Shape;972;p35"/>
          <p:cNvGrpSpPr/>
          <p:nvPr/>
        </p:nvGrpSpPr>
        <p:grpSpPr>
          <a:xfrm>
            <a:off x="558800" y="1912646"/>
            <a:ext cx="8785225" cy="430887"/>
            <a:chOff x="1027113" y="2045625"/>
            <a:chExt cx="8785225" cy="430887"/>
          </a:xfrm>
        </p:grpSpPr>
        <p:sp>
          <p:nvSpPr>
            <p:cNvPr id="973" name="Google Shape;973;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74" name="Google Shape;974;p35"/>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một bố cục màn hình chú trọng tới giao diện người dùng bằng cách phác thảo đường nét trước khi thiết kế chi tiết thực tế</a:t>
              </a:r>
              <a:endParaRPr/>
            </a:p>
          </p:txBody>
        </p:sp>
      </p:grpSp>
      <p:grpSp>
        <p:nvGrpSpPr>
          <p:cNvPr id="975" name="Google Shape;975;p35"/>
          <p:cNvGrpSpPr/>
          <p:nvPr/>
        </p:nvGrpSpPr>
        <p:grpSpPr>
          <a:xfrm>
            <a:off x="558800" y="2436666"/>
            <a:ext cx="8785225" cy="215444"/>
            <a:chOff x="1027113" y="2045625"/>
            <a:chExt cx="8785225" cy="215444"/>
          </a:xfrm>
        </p:grpSpPr>
        <p:sp>
          <p:nvSpPr>
            <p:cNvPr id="976" name="Google Shape;976;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77" name="Google Shape;977;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cơ bản nhất trước khi xây dựng thiết kế</a:t>
              </a:r>
              <a:endParaRPr/>
            </a:p>
          </p:txBody>
        </p:sp>
      </p:grpSp>
      <p:grpSp>
        <p:nvGrpSpPr>
          <p:cNvPr id="978" name="Google Shape;978;p35"/>
          <p:cNvGrpSpPr/>
          <p:nvPr/>
        </p:nvGrpSpPr>
        <p:grpSpPr>
          <a:xfrm>
            <a:off x="558800" y="2781206"/>
            <a:ext cx="8785225" cy="215444"/>
            <a:chOff x="1027113" y="2045625"/>
            <a:chExt cx="8785225" cy="215444"/>
          </a:xfrm>
        </p:grpSpPr>
        <p:sp>
          <p:nvSpPr>
            <p:cNvPr id="979" name="Google Shape;979;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80" name="Google Shape;980;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Do hiện nay có nhiều ứng dụng web mô phỏng nên có rất nhiều cách để tạo wireframe.</a:t>
              </a:r>
              <a:endParaRPr/>
            </a:p>
          </p:txBody>
        </p:sp>
      </p:grpSp>
      <p:grpSp>
        <p:nvGrpSpPr>
          <p:cNvPr id="981" name="Google Shape;981;p35"/>
          <p:cNvGrpSpPr/>
          <p:nvPr/>
        </p:nvGrpSpPr>
        <p:grpSpPr>
          <a:xfrm>
            <a:off x="416127" y="447433"/>
            <a:ext cx="9051873" cy="276999"/>
            <a:chOff x="416127" y="447433"/>
            <a:chExt cx="9051873" cy="276999"/>
          </a:xfrm>
        </p:grpSpPr>
        <p:sp>
          <p:nvSpPr>
            <p:cNvPr id="982" name="Google Shape;982;p35"/>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Tổng quan về wireframe (Khung sườn trang web)</a:t>
              </a:r>
              <a:endParaRPr/>
            </a:p>
          </p:txBody>
        </p:sp>
        <p:sp>
          <p:nvSpPr>
            <p:cNvPr id="983" name="Google Shape;983;p3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984" name="Google Shape;984;p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Wireframe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3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Thiết kế mẫu</a:t>
            </a:r>
            <a:endParaRPr b="1" sz="3600">
              <a:solidFill>
                <a:schemeClr val="dk1"/>
              </a:solidFill>
              <a:latin typeface="Arial"/>
              <a:ea typeface="Arial"/>
              <a:cs typeface="Arial"/>
              <a:sym typeface="Arial"/>
            </a:endParaRPr>
          </a:p>
        </p:txBody>
      </p:sp>
      <p:sp>
        <p:nvSpPr>
          <p:cNvPr id="991" name="Google Shape;991;p36"/>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3.</a:t>
            </a:r>
            <a:endParaRPr/>
          </a:p>
        </p:txBody>
      </p:sp>
      <p:grpSp>
        <p:nvGrpSpPr>
          <p:cNvPr id="992" name="Google Shape;992;p36"/>
          <p:cNvGrpSpPr/>
          <p:nvPr/>
        </p:nvGrpSpPr>
        <p:grpSpPr>
          <a:xfrm>
            <a:off x="1051644" y="3971927"/>
            <a:ext cx="7200816" cy="1493136"/>
            <a:chOff x="1051644" y="3971927"/>
            <a:chExt cx="7200816" cy="1493136"/>
          </a:xfrm>
        </p:grpSpPr>
        <p:grpSp>
          <p:nvGrpSpPr>
            <p:cNvPr id="993" name="Google Shape;993;p36"/>
            <p:cNvGrpSpPr/>
            <p:nvPr/>
          </p:nvGrpSpPr>
          <p:grpSpPr>
            <a:xfrm>
              <a:off x="1051644" y="3971927"/>
              <a:ext cx="5702300" cy="278172"/>
              <a:chOff x="1051644" y="3971927"/>
              <a:chExt cx="5702300" cy="278172"/>
            </a:xfrm>
          </p:grpSpPr>
          <p:sp>
            <p:nvSpPr>
              <p:cNvPr id="994" name="Google Shape;994;p36"/>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Tổng quan về Thiết kế mẫu</a:t>
                </a:r>
                <a:endParaRPr sz="1800">
                  <a:solidFill>
                    <a:srgbClr val="A5A5A5"/>
                  </a:solidFill>
                  <a:latin typeface="Arial"/>
                  <a:ea typeface="Arial"/>
                  <a:cs typeface="Arial"/>
                  <a:sym typeface="Arial"/>
                </a:endParaRPr>
              </a:p>
            </p:txBody>
          </p:sp>
          <p:sp>
            <p:nvSpPr>
              <p:cNvPr id="995" name="Google Shape;995;p36"/>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996" name="Google Shape;996;p36"/>
            <p:cNvGrpSpPr/>
            <p:nvPr/>
          </p:nvGrpSpPr>
          <p:grpSpPr>
            <a:xfrm>
              <a:off x="1051644" y="4376915"/>
              <a:ext cx="6766476" cy="278172"/>
              <a:chOff x="1051644" y="4401761"/>
              <a:chExt cx="6766476" cy="278172"/>
            </a:xfrm>
          </p:grpSpPr>
          <p:sp>
            <p:nvSpPr>
              <p:cNvPr id="997" name="Google Shape;997;p36"/>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Tổng quan về wireframe (Khung sườn trang web)</a:t>
                </a:r>
                <a:endParaRPr/>
              </a:p>
            </p:txBody>
          </p:sp>
          <p:sp>
            <p:nvSpPr>
              <p:cNvPr id="998" name="Google Shape;998;p36"/>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999" name="Google Shape;999;p36"/>
            <p:cNvGrpSpPr/>
            <p:nvPr/>
          </p:nvGrpSpPr>
          <p:grpSpPr>
            <a:xfrm>
              <a:off x="1051644" y="4781903"/>
              <a:ext cx="6903636" cy="278172"/>
              <a:chOff x="1051644" y="4401761"/>
              <a:chExt cx="6903636" cy="278172"/>
            </a:xfrm>
          </p:grpSpPr>
          <p:sp>
            <p:nvSpPr>
              <p:cNvPr id="1000" name="Google Shape;1000;p36"/>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3.3. Tạo Wireframe</a:t>
                </a:r>
                <a:endParaRPr/>
              </a:p>
            </p:txBody>
          </p:sp>
          <p:sp>
            <p:nvSpPr>
              <p:cNvPr id="1001" name="Google Shape;1001;p36"/>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002" name="Google Shape;1002;p36"/>
            <p:cNvGrpSpPr/>
            <p:nvPr/>
          </p:nvGrpSpPr>
          <p:grpSpPr>
            <a:xfrm>
              <a:off x="1051644" y="5186891"/>
              <a:ext cx="7200816" cy="278172"/>
              <a:chOff x="1051644" y="4401761"/>
              <a:chExt cx="7200816" cy="278172"/>
            </a:xfrm>
          </p:grpSpPr>
          <p:sp>
            <p:nvSpPr>
              <p:cNvPr id="1003" name="Google Shape;1003;p36"/>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3.4. Cách thiết kế mẫu</a:t>
                </a:r>
                <a:endParaRPr sz="1800">
                  <a:solidFill>
                    <a:srgbClr val="A5A5A5"/>
                  </a:solidFill>
                  <a:latin typeface="Arial"/>
                  <a:ea typeface="Arial"/>
                  <a:cs typeface="Arial"/>
                  <a:sym typeface="Arial"/>
                </a:endParaRPr>
              </a:p>
            </p:txBody>
          </p:sp>
          <p:sp>
            <p:nvSpPr>
              <p:cNvPr id="1004" name="Google Shape;1004;p36"/>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p37"/>
          <p:cNvPicPr preferRelativeResize="0"/>
          <p:nvPr/>
        </p:nvPicPr>
        <p:blipFill rotWithShape="1">
          <a:blip r:embed="rId3">
            <a:alphaModFix/>
          </a:blip>
          <a:srcRect b="0" l="0" r="0" t="0"/>
          <a:stretch/>
        </p:blipFill>
        <p:spPr>
          <a:xfrm>
            <a:off x="1505744" y="2065545"/>
            <a:ext cx="6403816" cy="4247609"/>
          </a:xfrm>
          <a:prstGeom prst="rect">
            <a:avLst/>
          </a:prstGeom>
          <a:noFill/>
          <a:ln>
            <a:noFill/>
          </a:ln>
        </p:spPr>
      </p:pic>
      <p:grpSp>
        <p:nvGrpSpPr>
          <p:cNvPr id="1010" name="Google Shape;1010;p37"/>
          <p:cNvGrpSpPr/>
          <p:nvPr/>
        </p:nvGrpSpPr>
        <p:grpSpPr>
          <a:xfrm>
            <a:off x="416127" y="447433"/>
            <a:ext cx="9051873" cy="276999"/>
            <a:chOff x="416127" y="447433"/>
            <a:chExt cx="9051873" cy="276999"/>
          </a:xfrm>
        </p:grpSpPr>
        <p:sp>
          <p:nvSpPr>
            <p:cNvPr id="1011" name="Google Shape;1011;p37"/>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3.3. Tạo Wireframe</a:t>
              </a:r>
              <a:endParaRPr/>
            </a:p>
          </p:txBody>
        </p:sp>
        <p:sp>
          <p:nvSpPr>
            <p:cNvPr id="1012" name="Google Shape;1012;p3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013" name="Google Shape;1013;p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Ví dụ về Wireframe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3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Thiết kế mẫu</a:t>
            </a:r>
            <a:endParaRPr b="1" sz="3600">
              <a:solidFill>
                <a:schemeClr val="dk1"/>
              </a:solidFill>
              <a:latin typeface="Arial"/>
              <a:ea typeface="Arial"/>
              <a:cs typeface="Arial"/>
              <a:sym typeface="Arial"/>
            </a:endParaRPr>
          </a:p>
        </p:txBody>
      </p:sp>
      <p:sp>
        <p:nvSpPr>
          <p:cNvPr id="1020" name="Google Shape;1020;p38"/>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3.</a:t>
            </a:r>
            <a:endParaRPr/>
          </a:p>
        </p:txBody>
      </p:sp>
      <p:grpSp>
        <p:nvGrpSpPr>
          <p:cNvPr id="1021" name="Google Shape;1021;p38"/>
          <p:cNvGrpSpPr/>
          <p:nvPr/>
        </p:nvGrpSpPr>
        <p:grpSpPr>
          <a:xfrm>
            <a:off x="1051644" y="3971927"/>
            <a:ext cx="7200816" cy="1493136"/>
            <a:chOff x="1051644" y="3971927"/>
            <a:chExt cx="7200816" cy="1493136"/>
          </a:xfrm>
        </p:grpSpPr>
        <p:grpSp>
          <p:nvGrpSpPr>
            <p:cNvPr id="1022" name="Google Shape;1022;p38"/>
            <p:cNvGrpSpPr/>
            <p:nvPr/>
          </p:nvGrpSpPr>
          <p:grpSpPr>
            <a:xfrm>
              <a:off x="1051644" y="3971927"/>
              <a:ext cx="5702300" cy="278172"/>
              <a:chOff x="1051644" y="3971927"/>
              <a:chExt cx="5702300" cy="278172"/>
            </a:xfrm>
          </p:grpSpPr>
          <p:sp>
            <p:nvSpPr>
              <p:cNvPr id="1023" name="Google Shape;1023;p38"/>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Tổng quan về Thiết kế mẫu</a:t>
                </a:r>
                <a:endParaRPr sz="1800">
                  <a:solidFill>
                    <a:srgbClr val="A5A5A5"/>
                  </a:solidFill>
                  <a:latin typeface="Arial"/>
                  <a:ea typeface="Arial"/>
                  <a:cs typeface="Arial"/>
                  <a:sym typeface="Arial"/>
                </a:endParaRPr>
              </a:p>
            </p:txBody>
          </p:sp>
          <p:sp>
            <p:nvSpPr>
              <p:cNvPr id="1024" name="Google Shape;1024;p38"/>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025" name="Google Shape;1025;p38"/>
            <p:cNvGrpSpPr/>
            <p:nvPr/>
          </p:nvGrpSpPr>
          <p:grpSpPr>
            <a:xfrm>
              <a:off x="1051644" y="4376915"/>
              <a:ext cx="6766476" cy="278172"/>
              <a:chOff x="1051644" y="4401761"/>
              <a:chExt cx="6766476" cy="278172"/>
            </a:xfrm>
          </p:grpSpPr>
          <p:sp>
            <p:nvSpPr>
              <p:cNvPr id="1026" name="Google Shape;1026;p38"/>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Tổng quan về wireframe (Khung sườn trang web)</a:t>
                </a:r>
                <a:endParaRPr/>
              </a:p>
            </p:txBody>
          </p:sp>
          <p:sp>
            <p:nvSpPr>
              <p:cNvPr id="1027" name="Google Shape;1027;p38"/>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028" name="Google Shape;1028;p38"/>
            <p:cNvGrpSpPr/>
            <p:nvPr/>
          </p:nvGrpSpPr>
          <p:grpSpPr>
            <a:xfrm>
              <a:off x="1051644" y="4781903"/>
              <a:ext cx="6903636" cy="278172"/>
              <a:chOff x="1051644" y="4401761"/>
              <a:chExt cx="6903636" cy="278172"/>
            </a:xfrm>
          </p:grpSpPr>
          <p:sp>
            <p:nvSpPr>
              <p:cNvPr id="1029" name="Google Shape;1029;p38"/>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3.3. Tạo Wireframe</a:t>
                </a:r>
                <a:endParaRPr/>
              </a:p>
            </p:txBody>
          </p:sp>
          <p:sp>
            <p:nvSpPr>
              <p:cNvPr id="1030" name="Google Shape;1030;p38"/>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031" name="Google Shape;1031;p38"/>
            <p:cNvGrpSpPr/>
            <p:nvPr/>
          </p:nvGrpSpPr>
          <p:grpSpPr>
            <a:xfrm>
              <a:off x="1051644" y="5186891"/>
              <a:ext cx="7200816" cy="278172"/>
              <a:chOff x="1051644" y="4401761"/>
              <a:chExt cx="7200816" cy="278172"/>
            </a:xfrm>
          </p:grpSpPr>
          <p:sp>
            <p:nvSpPr>
              <p:cNvPr id="1032" name="Google Shape;1032;p38"/>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3.4. Cách thiết kế mẫu</a:t>
                </a:r>
                <a:endParaRPr sz="1800">
                  <a:solidFill>
                    <a:srgbClr val="3F3F3F"/>
                  </a:solidFill>
                  <a:latin typeface="Arial"/>
                  <a:ea typeface="Arial"/>
                  <a:cs typeface="Arial"/>
                  <a:sym typeface="Arial"/>
                </a:endParaRPr>
              </a:p>
            </p:txBody>
          </p:sp>
          <p:sp>
            <p:nvSpPr>
              <p:cNvPr id="1033" name="Google Shape;1033;p38"/>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grpSp>
        <p:nvGrpSpPr>
          <p:cNvPr id="1038" name="Google Shape;1038;p39"/>
          <p:cNvGrpSpPr/>
          <p:nvPr/>
        </p:nvGrpSpPr>
        <p:grpSpPr>
          <a:xfrm>
            <a:off x="558800" y="1912646"/>
            <a:ext cx="8785225" cy="215444"/>
            <a:chOff x="1027113" y="2045625"/>
            <a:chExt cx="8785225" cy="215444"/>
          </a:xfrm>
        </p:grpSpPr>
        <p:sp>
          <p:nvSpPr>
            <p:cNvPr id="1039" name="Google Shape;1039;p3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40" name="Google Shape;1040;p3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Bạn có thể sử dụng công cụ Prototype để di chuyển các trang nhằm mang lại cảm giác thực tế.</a:t>
              </a:r>
              <a:endParaRPr/>
            </a:p>
          </p:txBody>
        </p:sp>
      </p:grpSp>
      <p:grpSp>
        <p:nvGrpSpPr>
          <p:cNvPr id="1041" name="Google Shape;1041;p39"/>
          <p:cNvGrpSpPr/>
          <p:nvPr/>
        </p:nvGrpSpPr>
        <p:grpSpPr>
          <a:xfrm>
            <a:off x="558800" y="2258143"/>
            <a:ext cx="8785225" cy="430887"/>
            <a:chOff x="1027113" y="2045625"/>
            <a:chExt cx="8785225" cy="430887"/>
          </a:xfrm>
        </p:grpSpPr>
        <p:sp>
          <p:nvSpPr>
            <p:cNvPr id="1042" name="Google Shape;1042;p3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43" name="Google Shape;1043;p39"/>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quá trình thử nghiệm, người dùng có thể tương tác với hệ thống và có được trải nghiệm tương tự như với thành phẩm.</a:t>
              </a:r>
              <a:endParaRPr/>
            </a:p>
          </p:txBody>
        </p:sp>
      </p:grpSp>
      <p:grpSp>
        <p:nvGrpSpPr>
          <p:cNvPr id="1044" name="Google Shape;1044;p39"/>
          <p:cNvGrpSpPr/>
          <p:nvPr/>
        </p:nvGrpSpPr>
        <p:grpSpPr>
          <a:xfrm>
            <a:off x="558800" y="2790677"/>
            <a:ext cx="8785225" cy="215444"/>
            <a:chOff x="1027113" y="2045625"/>
            <a:chExt cx="8785225" cy="215444"/>
          </a:xfrm>
        </p:grpSpPr>
        <p:sp>
          <p:nvSpPr>
            <p:cNvPr id="1045" name="Google Shape;1045;p3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46" name="Google Shape;1046;p3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giống như thiết kế mẫu giấy, các mẫu này có thể tương tác được.</a:t>
              </a:r>
              <a:endParaRPr/>
            </a:p>
          </p:txBody>
        </p:sp>
      </p:grpSp>
      <p:grpSp>
        <p:nvGrpSpPr>
          <p:cNvPr id="1047" name="Google Shape;1047;p39"/>
          <p:cNvGrpSpPr/>
          <p:nvPr/>
        </p:nvGrpSpPr>
        <p:grpSpPr>
          <a:xfrm>
            <a:off x="416127" y="447433"/>
            <a:ext cx="9051873" cy="276999"/>
            <a:chOff x="416127" y="447433"/>
            <a:chExt cx="9051873" cy="276999"/>
          </a:xfrm>
        </p:grpSpPr>
        <p:sp>
          <p:nvSpPr>
            <p:cNvPr id="1048" name="Google Shape;1048;p39"/>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Cách thiết kế mẫu</a:t>
              </a:r>
              <a:endParaRPr b="1" sz="1800">
                <a:solidFill>
                  <a:schemeClr val="lt1"/>
                </a:solidFill>
                <a:latin typeface="Arial"/>
                <a:ea typeface="Arial"/>
                <a:cs typeface="Arial"/>
                <a:sym typeface="Arial"/>
              </a:endParaRPr>
            </a:p>
          </p:txBody>
        </p:sp>
        <p:sp>
          <p:nvSpPr>
            <p:cNvPr id="1049" name="Google Shape;1049;p3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050" name="Google Shape;1050;p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Nguyên mẫu kỹ thuật số</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Hướng dẫn chọn chủ đề đồ án</a:t>
            </a:r>
            <a:endParaRPr b="1" sz="3600">
              <a:solidFill>
                <a:schemeClr val="dk1"/>
              </a:solidFill>
              <a:latin typeface="Arial"/>
              <a:ea typeface="Arial"/>
              <a:cs typeface="Arial"/>
              <a:sym typeface="Arial"/>
            </a:endParaRPr>
          </a:p>
        </p:txBody>
      </p:sp>
      <p:sp>
        <p:nvSpPr>
          <p:cNvPr id="104" name="Google Shape;104;p4"/>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1.</a:t>
            </a:r>
            <a:endParaRPr/>
          </a:p>
        </p:txBody>
      </p:sp>
      <p:grpSp>
        <p:nvGrpSpPr>
          <p:cNvPr id="105" name="Google Shape;105;p4"/>
          <p:cNvGrpSpPr/>
          <p:nvPr/>
        </p:nvGrpSpPr>
        <p:grpSpPr>
          <a:xfrm>
            <a:off x="1051644" y="3971927"/>
            <a:ext cx="7200816" cy="1493136"/>
            <a:chOff x="1051644" y="3971927"/>
            <a:chExt cx="7200816" cy="1493136"/>
          </a:xfrm>
        </p:grpSpPr>
        <p:grpSp>
          <p:nvGrpSpPr>
            <p:cNvPr id="106" name="Google Shape;106;p4"/>
            <p:cNvGrpSpPr/>
            <p:nvPr/>
          </p:nvGrpSpPr>
          <p:grpSpPr>
            <a:xfrm>
              <a:off x="1051644" y="3971927"/>
              <a:ext cx="5702300" cy="278172"/>
              <a:chOff x="1051644" y="3971927"/>
              <a:chExt cx="5702300" cy="278172"/>
            </a:xfrm>
          </p:grpSpPr>
          <p:sp>
            <p:nvSpPr>
              <p:cNvPr id="107" name="Google Shape;107;p4"/>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1.1. Quan sát những sự vật xung quanh bạn</a:t>
                </a:r>
                <a:endParaRPr/>
              </a:p>
            </p:txBody>
          </p:sp>
          <p:sp>
            <p:nvSpPr>
              <p:cNvPr id="108" name="Google Shape;108;p4"/>
              <p:cNvSpPr/>
              <p:nvPr/>
            </p:nvSpPr>
            <p:spPr>
              <a:xfrm>
                <a:off x="1051644" y="397192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109" name="Google Shape;109;p4"/>
            <p:cNvGrpSpPr/>
            <p:nvPr/>
          </p:nvGrpSpPr>
          <p:grpSpPr>
            <a:xfrm>
              <a:off x="1051644" y="4376915"/>
              <a:ext cx="5702300" cy="278172"/>
              <a:chOff x="1051644" y="4401761"/>
              <a:chExt cx="5702300" cy="278172"/>
            </a:xfrm>
          </p:grpSpPr>
          <p:sp>
            <p:nvSpPr>
              <p:cNvPr id="110" name="Google Shape;110;p4"/>
              <p:cNvSpPr/>
              <p:nvPr/>
            </p:nvSpPr>
            <p:spPr>
              <a:xfrm>
                <a:off x="1234524" y="440293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Chúng ta có thể thu thập thông tin gì từ sự vật đó?</a:t>
                </a:r>
                <a:endParaRPr/>
              </a:p>
            </p:txBody>
          </p:sp>
          <p:sp>
            <p:nvSpPr>
              <p:cNvPr id="111" name="Google Shape;111;p4"/>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112" name="Google Shape;112;p4"/>
            <p:cNvGrpSpPr/>
            <p:nvPr/>
          </p:nvGrpSpPr>
          <p:grpSpPr>
            <a:xfrm>
              <a:off x="1051644" y="4781903"/>
              <a:ext cx="6903636" cy="278172"/>
              <a:chOff x="1051644" y="4401761"/>
              <a:chExt cx="6903636" cy="278172"/>
            </a:xfrm>
          </p:grpSpPr>
          <p:sp>
            <p:nvSpPr>
              <p:cNvPr id="113" name="Google Shape;113;p4"/>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Bạn có thể tạo ra ý nghĩa gì từ những thông tin đã thu thập?</a:t>
                </a:r>
                <a:endParaRPr/>
              </a:p>
            </p:txBody>
          </p:sp>
          <p:sp>
            <p:nvSpPr>
              <p:cNvPr id="114" name="Google Shape;114;p4"/>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nvGrpSpPr>
            <p:cNvPr id="115" name="Google Shape;115;p4"/>
            <p:cNvGrpSpPr/>
            <p:nvPr/>
          </p:nvGrpSpPr>
          <p:grpSpPr>
            <a:xfrm>
              <a:off x="1051644" y="5186891"/>
              <a:ext cx="7200816" cy="278172"/>
              <a:chOff x="1051644" y="4401761"/>
              <a:chExt cx="7200816" cy="278172"/>
            </a:xfrm>
          </p:grpSpPr>
          <p:sp>
            <p:nvSpPr>
              <p:cNvPr id="116" name="Google Shape;116;p4"/>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1.4. Ai đồng tình với ý nghĩa mà bạn đã tạo ra và ai sẽ mua “ý nghĩa” đó?</a:t>
                </a:r>
                <a:endParaRPr/>
              </a:p>
            </p:txBody>
          </p:sp>
          <p:sp>
            <p:nvSpPr>
              <p:cNvPr id="117" name="Google Shape;117;p4"/>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alibri"/>
                  <a:ea typeface="Calibri"/>
                  <a:cs typeface="Calibri"/>
                  <a:sym typeface="Calibri"/>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grpSp>
        <p:nvGrpSpPr>
          <p:cNvPr id="1056" name="Google Shape;1056;p40"/>
          <p:cNvGrpSpPr/>
          <p:nvPr/>
        </p:nvGrpSpPr>
        <p:grpSpPr>
          <a:xfrm>
            <a:off x="558800" y="1905635"/>
            <a:ext cx="8785225" cy="215444"/>
            <a:chOff x="1027113" y="2045625"/>
            <a:chExt cx="8785225" cy="215444"/>
          </a:xfrm>
        </p:grpSpPr>
        <p:sp>
          <p:nvSpPr>
            <p:cNvPr id="1057" name="Google Shape;1057;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58" name="Google Shape;1058;p4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CACOO</a:t>
              </a:r>
              <a:endParaRPr/>
            </a:p>
          </p:txBody>
        </p:sp>
      </p:grpSp>
      <p:sp>
        <p:nvSpPr>
          <p:cNvPr id="1059" name="Google Shape;1059;p40"/>
          <p:cNvSpPr/>
          <p:nvPr/>
        </p:nvSpPr>
        <p:spPr>
          <a:xfrm>
            <a:off x="711201" y="2230904"/>
            <a:ext cx="5067300" cy="13508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một công cụ cho phép bạn dễ dàng tạo lưu đồ và wireframe trên trang web.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Khuôn tô cơ bản miễn phí, nhưng bạn cần sử dụng phiên bản trả phí để mở rộng khả năng hợp tác và không gian.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giới hạn số lần tác vụ tạo wireframe.</a:t>
            </a:r>
            <a:endParaRPr/>
          </a:p>
        </p:txBody>
      </p:sp>
      <p:pic>
        <p:nvPicPr>
          <p:cNvPr id="1060" name="Google Shape;1060;p40"/>
          <p:cNvPicPr preferRelativeResize="0"/>
          <p:nvPr/>
        </p:nvPicPr>
        <p:blipFill rotWithShape="1">
          <a:blip r:embed="rId3">
            <a:alphaModFix/>
          </a:blip>
          <a:srcRect b="0" l="19425" r="18321" t="0"/>
          <a:stretch/>
        </p:blipFill>
        <p:spPr>
          <a:xfrm>
            <a:off x="5943600" y="2156247"/>
            <a:ext cx="3400425" cy="3901653"/>
          </a:xfrm>
          <a:prstGeom prst="rect">
            <a:avLst/>
          </a:prstGeom>
          <a:noFill/>
          <a:ln>
            <a:noFill/>
          </a:ln>
        </p:spPr>
      </p:pic>
      <p:grpSp>
        <p:nvGrpSpPr>
          <p:cNvPr id="1061" name="Google Shape;1061;p40"/>
          <p:cNvGrpSpPr/>
          <p:nvPr/>
        </p:nvGrpSpPr>
        <p:grpSpPr>
          <a:xfrm>
            <a:off x="416127" y="447433"/>
            <a:ext cx="9051873" cy="276999"/>
            <a:chOff x="416127" y="447433"/>
            <a:chExt cx="9051873" cy="276999"/>
          </a:xfrm>
        </p:grpSpPr>
        <p:sp>
          <p:nvSpPr>
            <p:cNvPr id="1062" name="Google Shape;1062;p40"/>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Cách thiết kế mẫu</a:t>
              </a:r>
              <a:endParaRPr b="1" sz="1800">
                <a:solidFill>
                  <a:schemeClr val="lt1"/>
                </a:solidFill>
                <a:latin typeface="Arial"/>
                <a:ea typeface="Arial"/>
                <a:cs typeface="Arial"/>
                <a:sym typeface="Arial"/>
              </a:endParaRPr>
            </a:p>
          </p:txBody>
        </p:sp>
        <p:sp>
          <p:nvSpPr>
            <p:cNvPr id="1063" name="Google Shape;1063;p4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064" name="Google Shape;1064;p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Wireframe và Công cụ thiết kế mẫu</a:t>
            </a:r>
            <a:endParaRPr b="1" sz="2400">
              <a:solidFill>
                <a:srgbClr val="0C0C0C"/>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grpSp>
        <p:nvGrpSpPr>
          <p:cNvPr id="1070" name="Google Shape;1070;p41"/>
          <p:cNvGrpSpPr/>
          <p:nvPr/>
        </p:nvGrpSpPr>
        <p:grpSpPr>
          <a:xfrm>
            <a:off x="558800" y="1957041"/>
            <a:ext cx="8785225" cy="215444"/>
            <a:chOff x="1027113" y="2045625"/>
            <a:chExt cx="8785225" cy="215444"/>
          </a:xfrm>
        </p:grpSpPr>
        <p:sp>
          <p:nvSpPr>
            <p:cNvPr id="1071" name="Google Shape;1071;p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2" name="Google Shape;1072;p4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Fluid UI</a:t>
              </a:r>
              <a:endParaRPr/>
            </a:p>
          </p:txBody>
        </p:sp>
      </p:grpSp>
      <p:sp>
        <p:nvSpPr>
          <p:cNvPr id="1073" name="Google Shape;1073;p41"/>
          <p:cNvSpPr/>
          <p:nvPr/>
        </p:nvSpPr>
        <p:spPr>
          <a:xfrm>
            <a:off x="711200" y="2240746"/>
            <a:ext cx="8632825" cy="115081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mạnh mẽ để thao tác, triển khai và thử nghiệm trực tiếp trên trang web với các công cụ thiết kế mẫu dành riêng cho thiết bị di động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Ứng dụng web được tạo bằng HTML5 và JavaScript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tính năng tinh vi và tương tác như liên kết và chuyển trang.</a:t>
            </a:r>
            <a:endParaRPr/>
          </a:p>
        </p:txBody>
      </p:sp>
      <p:grpSp>
        <p:nvGrpSpPr>
          <p:cNvPr id="1074" name="Google Shape;1074;p41"/>
          <p:cNvGrpSpPr/>
          <p:nvPr/>
        </p:nvGrpSpPr>
        <p:grpSpPr>
          <a:xfrm>
            <a:off x="1774390" y="3585200"/>
            <a:ext cx="6356202" cy="2647959"/>
            <a:chOff x="2168525" y="3818590"/>
            <a:chExt cx="5375275" cy="2239310"/>
          </a:xfrm>
        </p:grpSpPr>
        <p:pic>
          <p:nvPicPr>
            <p:cNvPr id="1075" name="Google Shape;1075;p41"/>
            <p:cNvPicPr preferRelativeResize="0"/>
            <p:nvPr/>
          </p:nvPicPr>
          <p:blipFill rotWithShape="1">
            <a:blip r:embed="rId3">
              <a:alphaModFix/>
            </a:blip>
            <a:srcRect b="14899" l="0" r="3422" t="6954"/>
            <a:stretch/>
          </p:blipFill>
          <p:spPr>
            <a:xfrm>
              <a:off x="2168525" y="3818590"/>
              <a:ext cx="5375275" cy="1985310"/>
            </a:xfrm>
            <a:prstGeom prst="rect">
              <a:avLst/>
            </a:prstGeom>
            <a:noFill/>
            <a:ln>
              <a:noFill/>
            </a:ln>
          </p:spPr>
        </p:pic>
        <p:sp>
          <p:nvSpPr>
            <p:cNvPr id="1076" name="Google Shape;1076;p41"/>
            <p:cNvSpPr/>
            <p:nvPr/>
          </p:nvSpPr>
          <p:spPr>
            <a:xfrm>
              <a:off x="2402049" y="3877996"/>
              <a:ext cx="2196000" cy="2154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Thực hiện như thế nào</a:t>
              </a:r>
              <a:endParaRPr/>
            </a:p>
          </p:txBody>
        </p:sp>
        <p:sp>
          <p:nvSpPr>
            <p:cNvPr id="1077" name="Google Shape;1077;p41"/>
            <p:cNvSpPr/>
            <p:nvPr/>
          </p:nvSpPr>
          <p:spPr>
            <a:xfrm>
              <a:off x="2449674" y="5842456"/>
              <a:ext cx="2196000" cy="2154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Xoay trang 360 độ</a:t>
              </a:r>
              <a:endParaRPr sz="1200">
                <a:solidFill>
                  <a:srgbClr val="262626"/>
                </a:solidFill>
                <a:latin typeface="Arial"/>
                <a:ea typeface="Arial"/>
                <a:cs typeface="Arial"/>
                <a:sym typeface="Arial"/>
              </a:endParaRPr>
            </a:p>
          </p:txBody>
        </p:sp>
        <p:sp>
          <p:nvSpPr>
            <p:cNvPr id="1078" name="Google Shape;1078;p41"/>
            <p:cNvSpPr/>
            <p:nvPr/>
          </p:nvSpPr>
          <p:spPr>
            <a:xfrm>
              <a:off x="5237162" y="5842456"/>
              <a:ext cx="2196000" cy="2154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Nguyên mẫu thực tế hơn</a:t>
              </a:r>
              <a:endParaRPr/>
            </a:p>
          </p:txBody>
        </p:sp>
      </p:grpSp>
      <p:grpSp>
        <p:nvGrpSpPr>
          <p:cNvPr id="1079" name="Google Shape;1079;p41"/>
          <p:cNvGrpSpPr/>
          <p:nvPr/>
        </p:nvGrpSpPr>
        <p:grpSpPr>
          <a:xfrm>
            <a:off x="416127" y="447433"/>
            <a:ext cx="9051873" cy="276999"/>
            <a:chOff x="416127" y="447433"/>
            <a:chExt cx="9051873" cy="276999"/>
          </a:xfrm>
        </p:grpSpPr>
        <p:sp>
          <p:nvSpPr>
            <p:cNvPr id="1080" name="Google Shape;1080;p41"/>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3.4. Cách thiết kế mẫu</a:t>
              </a:r>
              <a:endParaRPr b="1" sz="1800">
                <a:solidFill>
                  <a:schemeClr val="lt1"/>
                </a:solidFill>
                <a:latin typeface="Arial"/>
                <a:ea typeface="Arial"/>
                <a:cs typeface="Arial"/>
                <a:sym typeface="Arial"/>
              </a:endParaRPr>
            </a:p>
          </p:txBody>
        </p:sp>
        <p:sp>
          <p:nvSpPr>
            <p:cNvPr id="1081" name="Google Shape;1081;p4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1082" name="Google Shape;1082;p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Wireframe và Công cụ thiết kế mẫu</a:t>
            </a:r>
            <a:endParaRPr b="1" sz="2400">
              <a:solidFill>
                <a:srgbClr val="0C0C0C"/>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Tổng quan về Thiết kế UI/UX</a:t>
            </a:r>
            <a:endParaRPr/>
          </a:p>
        </p:txBody>
      </p:sp>
      <p:sp>
        <p:nvSpPr>
          <p:cNvPr id="1089" name="Google Shape;1089;p42"/>
          <p:cNvSpPr/>
          <p:nvPr/>
        </p:nvSpPr>
        <p:spPr>
          <a:xfrm>
            <a:off x="990000" y="2420815"/>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4.</a:t>
            </a:r>
            <a:endParaRPr/>
          </a:p>
        </p:txBody>
      </p:sp>
      <p:grpSp>
        <p:nvGrpSpPr>
          <p:cNvPr id="1090" name="Google Shape;1090;p42"/>
          <p:cNvGrpSpPr/>
          <p:nvPr/>
        </p:nvGrpSpPr>
        <p:grpSpPr>
          <a:xfrm>
            <a:off x="1051644" y="3971927"/>
            <a:ext cx="6903636" cy="1088148"/>
            <a:chOff x="1051644" y="3971927"/>
            <a:chExt cx="6903636" cy="1088148"/>
          </a:xfrm>
        </p:grpSpPr>
        <p:grpSp>
          <p:nvGrpSpPr>
            <p:cNvPr id="1091" name="Google Shape;1091;p42"/>
            <p:cNvGrpSpPr/>
            <p:nvPr/>
          </p:nvGrpSpPr>
          <p:grpSpPr>
            <a:xfrm>
              <a:off x="1051644" y="3971927"/>
              <a:ext cx="5702300" cy="278172"/>
              <a:chOff x="1051644" y="3971927"/>
              <a:chExt cx="5702300" cy="278172"/>
            </a:xfrm>
          </p:grpSpPr>
          <p:sp>
            <p:nvSpPr>
              <p:cNvPr id="1092" name="Google Shape;1092;p42"/>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4.1 UI là gì?</a:t>
                </a:r>
                <a:endParaRPr/>
              </a:p>
            </p:txBody>
          </p:sp>
          <p:sp>
            <p:nvSpPr>
              <p:cNvPr id="1093" name="Google Shape;1093;p42"/>
              <p:cNvSpPr/>
              <p:nvPr/>
            </p:nvSpPr>
            <p:spPr>
              <a:xfrm>
                <a:off x="1051644" y="397192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094" name="Google Shape;1094;p42"/>
            <p:cNvGrpSpPr/>
            <p:nvPr/>
          </p:nvGrpSpPr>
          <p:grpSpPr>
            <a:xfrm>
              <a:off x="1051644" y="4376915"/>
              <a:ext cx="6766476" cy="278172"/>
              <a:chOff x="1051644" y="4401761"/>
              <a:chExt cx="6766476" cy="278172"/>
            </a:xfrm>
          </p:grpSpPr>
          <p:sp>
            <p:nvSpPr>
              <p:cNvPr id="1095" name="Google Shape;1095;p42"/>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UX là gì?</a:t>
                </a:r>
                <a:endParaRPr/>
              </a:p>
            </p:txBody>
          </p:sp>
          <p:sp>
            <p:nvSpPr>
              <p:cNvPr id="1096" name="Google Shape;1096;p42"/>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097" name="Google Shape;1097;p42"/>
            <p:cNvGrpSpPr/>
            <p:nvPr/>
          </p:nvGrpSpPr>
          <p:grpSpPr>
            <a:xfrm>
              <a:off x="1051644" y="4781903"/>
              <a:ext cx="6903636" cy="278172"/>
              <a:chOff x="1051644" y="4401761"/>
              <a:chExt cx="6903636" cy="278172"/>
            </a:xfrm>
          </p:grpSpPr>
          <p:sp>
            <p:nvSpPr>
              <p:cNvPr id="1098" name="Google Shape;1098;p42"/>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4.3 Thiết kế UX là gì?</a:t>
                </a:r>
                <a:endParaRPr/>
              </a:p>
            </p:txBody>
          </p:sp>
          <p:sp>
            <p:nvSpPr>
              <p:cNvPr id="1099" name="Google Shape;1099;p42"/>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grpSp>
        <p:nvGrpSpPr>
          <p:cNvPr id="1104" name="Google Shape;1104;p43"/>
          <p:cNvGrpSpPr/>
          <p:nvPr/>
        </p:nvGrpSpPr>
        <p:grpSpPr>
          <a:xfrm>
            <a:off x="558800" y="1912646"/>
            <a:ext cx="8785225" cy="215444"/>
            <a:chOff x="1027113" y="2045625"/>
            <a:chExt cx="8785225" cy="215444"/>
          </a:xfrm>
        </p:grpSpPr>
        <p:sp>
          <p:nvSpPr>
            <p:cNvPr id="1105" name="Google Shape;1105;p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06" name="Google Shape;1106;p4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CLI (Giao diện dòng lệnh): Thao tác lệnh bằng cách nhập văn bản</a:t>
              </a:r>
              <a:endParaRPr sz="1400">
                <a:solidFill>
                  <a:srgbClr val="262626"/>
                </a:solidFill>
                <a:latin typeface="Arial"/>
                <a:ea typeface="Arial"/>
                <a:cs typeface="Arial"/>
                <a:sym typeface="Arial"/>
              </a:endParaRPr>
            </a:p>
          </p:txBody>
        </p:sp>
      </p:grpSp>
      <p:grpSp>
        <p:nvGrpSpPr>
          <p:cNvPr id="1107" name="Google Shape;1107;p43"/>
          <p:cNvGrpSpPr/>
          <p:nvPr/>
        </p:nvGrpSpPr>
        <p:grpSpPr>
          <a:xfrm>
            <a:off x="558800" y="2245813"/>
            <a:ext cx="8785225" cy="215444"/>
            <a:chOff x="1027113" y="2045625"/>
            <a:chExt cx="8785225" cy="215444"/>
          </a:xfrm>
        </p:grpSpPr>
        <p:sp>
          <p:nvSpPr>
            <p:cNvPr id="1108" name="Google Shape;1108;p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09" name="Google Shape;1109;p4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GUI (Giao diện người dùng đồ họa): Sử dụng môi trường đồ họa sử dụng chuột</a:t>
              </a:r>
              <a:endParaRPr/>
            </a:p>
          </p:txBody>
        </p:sp>
      </p:grpSp>
      <p:grpSp>
        <p:nvGrpSpPr>
          <p:cNvPr id="1110" name="Google Shape;1110;p43"/>
          <p:cNvGrpSpPr/>
          <p:nvPr/>
        </p:nvGrpSpPr>
        <p:grpSpPr>
          <a:xfrm>
            <a:off x="558800" y="2603766"/>
            <a:ext cx="8785225" cy="215444"/>
            <a:chOff x="1027113" y="2045625"/>
            <a:chExt cx="8785225" cy="215444"/>
          </a:xfrm>
        </p:grpSpPr>
        <p:sp>
          <p:nvSpPr>
            <p:cNvPr id="1111" name="Google Shape;1111;p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12" name="Google Shape;1112;p4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NUI (Giao diện người dùng tự nhiên): Điều khiển thiết bị bằng lời nói và hành động của con người</a:t>
              </a:r>
              <a:endParaRPr/>
            </a:p>
          </p:txBody>
        </p:sp>
      </p:grpSp>
      <p:grpSp>
        <p:nvGrpSpPr>
          <p:cNvPr id="1113" name="Google Shape;1113;p43"/>
          <p:cNvGrpSpPr/>
          <p:nvPr/>
        </p:nvGrpSpPr>
        <p:grpSpPr>
          <a:xfrm>
            <a:off x="558800" y="2952139"/>
            <a:ext cx="8785225" cy="507831"/>
            <a:chOff x="1027113" y="2045625"/>
            <a:chExt cx="8785225" cy="507831"/>
          </a:xfrm>
        </p:grpSpPr>
        <p:sp>
          <p:nvSpPr>
            <p:cNvPr id="1114" name="Google Shape;1114;p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15" name="Google Shape;1115;p43"/>
            <p:cNvSpPr/>
            <p:nvPr/>
          </p:nvSpPr>
          <p:spPr>
            <a:xfrm>
              <a:off x="1179513" y="2045625"/>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OUI (Giao diện người dùng hữu cơ): Ngày càng phổ biến với sự phát triển của Internet vạn vật và phản ánh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các cách thức, biến đổi và phát triển ở mọi trạng thái tự nhiên. </a:t>
              </a:r>
              <a:endParaRPr/>
            </a:p>
          </p:txBody>
        </p:sp>
      </p:grpSp>
      <p:pic>
        <p:nvPicPr>
          <p:cNvPr id="1116" name="Google Shape;1116;p43"/>
          <p:cNvPicPr preferRelativeResize="0"/>
          <p:nvPr/>
        </p:nvPicPr>
        <p:blipFill rotWithShape="1">
          <a:blip r:embed="rId3">
            <a:alphaModFix/>
          </a:blip>
          <a:srcRect b="0" l="0" r="0" t="0"/>
          <a:stretch/>
        </p:blipFill>
        <p:spPr>
          <a:xfrm>
            <a:off x="1352566" y="3868090"/>
            <a:ext cx="7197692" cy="1419440"/>
          </a:xfrm>
          <a:prstGeom prst="rect">
            <a:avLst/>
          </a:prstGeom>
          <a:noFill/>
          <a:ln>
            <a:noFill/>
          </a:ln>
        </p:spPr>
      </p:pic>
      <p:grpSp>
        <p:nvGrpSpPr>
          <p:cNvPr id="1117" name="Google Shape;1117;p43"/>
          <p:cNvGrpSpPr/>
          <p:nvPr/>
        </p:nvGrpSpPr>
        <p:grpSpPr>
          <a:xfrm>
            <a:off x="416127" y="447433"/>
            <a:ext cx="9051873" cy="276999"/>
            <a:chOff x="416127" y="447433"/>
            <a:chExt cx="9051873" cy="276999"/>
          </a:xfrm>
        </p:grpSpPr>
        <p:sp>
          <p:nvSpPr>
            <p:cNvPr id="1118" name="Google Shape;1118;p43"/>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UI là gì?</a:t>
              </a:r>
              <a:endParaRPr/>
            </a:p>
          </p:txBody>
        </p:sp>
        <p:sp>
          <p:nvSpPr>
            <p:cNvPr id="1119" name="Google Shape;1119;p4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120" name="Google Shape;1120;p4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Thay đổi khái niệm về UI (giao diện người dùng) </a:t>
            </a:r>
            <a:endParaRPr/>
          </a:p>
        </p:txBody>
      </p:sp>
      <p:sp>
        <p:nvSpPr>
          <p:cNvPr id="1121" name="Google Shape;1121;p43"/>
          <p:cNvSpPr/>
          <p:nvPr/>
        </p:nvSpPr>
        <p:spPr>
          <a:xfrm>
            <a:off x="2535382" y="4094018"/>
            <a:ext cx="966354" cy="96635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VĂN BẢN</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KHÔNG THAY ĐỔI</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CHÍNH XÁC</a:t>
            </a:r>
            <a:endParaRPr/>
          </a:p>
        </p:txBody>
      </p:sp>
      <p:sp>
        <p:nvSpPr>
          <p:cNvPr id="1122" name="Google Shape;1122;p43"/>
          <p:cNvSpPr/>
          <p:nvPr/>
        </p:nvSpPr>
        <p:spPr>
          <a:xfrm>
            <a:off x="4951412" y="4094017"/>
            <a:ext cx="966354" cy="96635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GIAO DIỆN ẨN DỤ PHẢN </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ỨNG NHANH</a:t>
            </a:r>
            <a:endParaRPr/>
          </a:p>
        </p:txBody>
      </p:sp>
      <p:sp>
        <p:nvSpPr>
          <p:cNvPr id="1123" name="Google Shape;1123;p43"/>
          <p:cNvSpPr/>
          <p:nvPr/>
        </p:nvSpPr>
        <p:spPr>
          <a:xfrm>
            <a:off x="7367442" y="4094016"/>
            <a:ext cx="966354" cy="96635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ĐỐI TƯỢNG </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LIÊN TƯỞNG </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TRỰC TIẾP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grpSp>
        <p:nvGrpSpPr>
          <p:cNvPr id="1128" name="Google Shape;1128;p44"/>
          <p:cNvGrpSpPr/>
          <p:nvPr/>
        </p:nvGrpSpPr>
        <p:grpSpPr>
          <a:xfrm>
            <a:off x="558800" y="1912646"/>
            <a:ext cx="8785225" cy="430887"/>
            <a:chOff x="1027113" y="2045625"/>
            <a:chExt cx="8785225" cy="430887"/>
          </a:xfrm>
        </p:grpSpPr>
        <p:sp>
          <p:nvSpPr>
            <p:cNvPr id="1129" name="Google Shape;1129;p4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30" name="Google Shape;1130;p44"/>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Giao diện người dùng (UI) có nguồn gốc từ Giao diện người dùng đồ họa, và tính hữu dụng chính là tiêu chí để đánh giá giao diện người dùng.</a:t>
              </a:r>
              <a:endParaRPr/>
            </a:p>
          </p:txBody>
        </p:sp>
      </p:grpSp>
      <p:grpSp>
        <p:nvGrpSpPr>
          <p:cNvPr id="1131" name="Google Shape;1131;p44"/>
          <p:cNvGrpSpPr/>
          <p:nvPr/>
        </p:nvGrpSpPr>
        <p:grpSpPr>
          <a:xfrm>
            <a:off x="558800" y="2379943"/>
            <a:ext cx="8785225" cy="507831"/>
            <a:chOff x="1027113" y="2045625"/>
            <a:chExt cx="8785225" cy="507831"/>
          </a:xfrm>
        </p:grpSpPr>
        <p:sp>
          <p:nvSpPr>
            <p:cNvPr id="1132" name="Google Shape;1132;p4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33" name="Google Shape;1133;p44"/>
            <p:cNvSpPr/>
            <p:nvPr/>
          </p:nvSpPr>
          <p:spPr>
            <a:xfrm>
              <a:off x="1179513" y="2045625"/>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Khi đánh giá giao diện người dùng, tính hữu dụng của nó được xác định bởi cảm nhận của người dùng về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tính hữu hiệu và hiệu quả của nó.</a:t>
              </a:r>
              <a:endParaRPr/>
            </a:p>
          </p:txBody>
        </p:sp>
      </p:grpSp>
      <p:sp>
        <p:nvSpPr>
          <p:cNvPr id="1134" name="Google Shape;1134;p44"/>
          <p:cNvSpPr/>
          <p:nvPr/>
        </p:nvSpPr>
        <p:spPr>
          <a:xfrm>
            <a:off x="711200" y="2924184"/>
            <a:ext cx="8632825" cy="326933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Khả năng học hỏi</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Mức độ dễ tìm hiểu hệ thống để thực hiện các tác vụ cơ bản đối với người chưa trải nghiệm UI.</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Hiệu quả</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Nghĩa là hệ thống phải đủ hiệu quả với cả những người dùng có kinh nghiệm đã biết cách sử dụng</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Độ dễ nhớ</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Nghĩa là người dùng chưa hoàn toàn thành thạo toàn bộ hệ thống có thể dễ dàng nhớ được cách sử dụng sau một thời gian dài không sử dụng</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Lỗi</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Tỷ lệ lỗi phải thấp khi sử dụng hệ thống và phải dễ dàng khôi phục nếu mắc lỗi.</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Sự hài lòng</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Nghĩa là hệ thống phải khiến người dùng hài lòng</a:t>
            </a:r>
            <a:endParaRPr/>
          </a:p>
        </p:txBody>
      </p:sp>
      <p:grpSp>
        <p:nvGrpSpPr>
          <p:cNvPr id="1135" name="Google Shape;1135;p44"/>
          <p:cNvGrpSpPr/>
          <p:nvPr/>
        </p:nvGrpSpPr>
        <p:grpSpPr>
          <a:xfrm>
            <a:off x="416127" y="447433"/>
            <a:ext cx="9051873" cy="276999"/>
            <a:chOff x="416127" y="447433"/>
            <a:chExt cx="9051873" cy="276999"/>
          </a:xfrm>
        </p:grpSpPr>
        <p:sp>
          <p:nvSpPr>
            <p:cNvPr id="1136" name="Google Shape;1136;p44"/>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UI là gì?</a:t>
              </a:r>
              <a:endParaRPr/>
            </a:p>
          </p:txBody>
        </p:sp>
        <p:sp>
          <p:nvSpPr>
            <p:cNvPr id="1137" name="Google Shape;1137;p4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138" name="Google Shape;1138;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Tiêu chí của UI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45"/>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Tổng quan về Thiết kế UI/UX</a:t>
            </a:r>
            <a:endParaRPr/>
          </a:p>
        </p:txBody>
      </p:sp>
      <p:sp>
        <p:nvSpPr>
          <p:cNvPr id="1145" name="Google Shape;1145;p45"/>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4.</a:t>
            </a:r>
            <a:endParaRPr/>
          </a:p>
        </p:txBody>
      </p:sp>
      <p:grpSp>
        <p:nvGrpSpPr>
          <p:cNvPr id="1146" name="Google Shape;1146;p45"/>
          <p:cNvGrpSpPr/>
          <p:nvPr/>
        </p:nvGrpSpPr>
        <p:grpSpPr>
          <a:xfrm>
            <a:off x="1051644" y="3971927"/>
            <a:ext cx="6903636" cy="1088148"/>
            <a:chOff x="1051644" y="3971927"/>
            <a:chExt cx="6903636" cy="1088148"/>
          </a:xfrm>
        </p:grpSpPr>
        <p:grpSp>
          <p:nvGrpSpPr>
            <p:cNvPr id="1147" name="Google Shape;1147;p45"/>
            <p:cNvGrpSpPr/>
            <p:nvPr/>
          </p:nvGrpSpPr>
          <p:grpSpPr>
            <a:xfrm>
              <a:off x="1051644" y="3971927"/>
              <a:ext cx="5702300" cy="278172"/>
              <a:chOff x="1051644" y="3971927"/>
              <a:chExt cx="5702300" cy="278172"/>
            </a:xfrm>
          </p:grpSpPr>
          <p:sp>
            <p:nvSpPr>
              <p:cNvPr id="1148" name="Google Shape;1148;p45"/>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UI là gì?</a:t>
                </a:r>
                <a:endParaRPr/>
              </a:p>
            </p:txBody>
          </p:sp>
          <p:sp>
            <p:nvSpPr>
              <p:cNvPr id="1149" name="Google Shape;1149;p45"/>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150" name="Google Shape;1150;p45"/>
            <p:cNvGrpSpPr/>
            <p:nvPr/>
          </p:nvGrpSpPr>
          <p:grpSpPr>
            <a:xfrm>
              <a:off x="1051644" y="4376915"/>
              <a:ext cx="6766476" cy="278172"/>
              <a:chOff x="1051644" y="4401761"/>
              <a:chExt cx="6766476" cy="278172"/>
            </a:xfrm>
          </p:grpSpPr>
          <p:sp>
            <p:nvSpPr>
              <p:cNvPr id="1151" name="Google Shape;1151;p45"/>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4.2 UX là gì?</a:t>
                </a:r>
                <a:endParaRPr/>
              </a:p>
            </p:txBody>
          </p:sp>
          <p:sp>
            <p:nvSpPr>
              <p:cNvPr id="1152" name="Google Shape;1152;p45"/>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153" name="Google Shape;1153;p45"/>
            <p:cNvGrpSpPr/>
            <p:nvPr/>
          </p:nvGrpSpPr>
          <p:grpSpPr>
            <a:xfrm>
              <a:off x="1051644" y="4781903"/>
              <a:ext cx="6903636" cy="278172"/>
              <a:chOff x="1051644" y="4401761"/>
              <a:chExt cx="6903636" cy="278172"/>
            </a:xfrm>
          </p:grpSpPr>
          <p:sp>
            <p:nvSpPr>
              <p:cNvPr id="1154" name="Google Shape;1154;p45"/>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4.3 Thiết kế UX là gì?</a:t>
                </a:r>
                <a:endParaRPr/>
              </a:p>
            </p:txBody>
          </p:sp>
          <p:sp>
            <p:nvSpPr>
              <p:cNvPr id="1155" name="Google Shape;1155;p45"/>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grpSp>
        <p:nvGrpSpPr>
          <p:cNvPr id="1160" name="Google Shape;1160;p46"/>
          <p:cNvGrpSpPr/>
          <p:nvPr/>
        </p:nvGrpSpPr>
        <p:grpSpPr>
          <a:xfrm>
            <a:off x="558800" y="1912646"/>
            <a:ext cx="8785225" cy="215444"/>
            <a:chOff x="1027113" y="2045625"/>
            <a:chExt cx="8785225" cy="215444"/>
          </a:xfrm>
        </p:grpSpPr>
        <p:sp>
          <p:nvSpPr>
            <p:cNvPr id="1161" name="Google Shape;1161;p4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2" name="Google Shape;1162;p4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Khả năng sử dụng vẫn là một yếu tố quan trọng, nhưng rất khó để thực hiện đúng giá trị người dùng.</a:t>
              </a:r>
              <a:endParaRPr/>
            </a:p>
          </p:txBody>
        </p:sp>
      </p:grpSp>
      <p:grpSp>
        <p:nvGrpSpPr>
          <p:cNvPr id="1163" name="Google Shape;1163;p46"/>
          <p:cNvGrpSpPr/>
          <p:nvPr/>
        </p:nvGrpSpPr>
        <p:grpSpPr>
          <a:xfrm>
            <a:off x="558800" y="2261296"/>
            <a:ext cx="8785225" cy="800219"/>
            <a:chOff x="1027113" y="2045625"/>
            <a:chExt cx="8785225" cy="800219"/>
          </a:xfrm>
        </p:grpSpPr>
        <p:sp>
          <p:nvSpPr>
            <p:cNvPr id="1164" name="Google Shape;1164;p4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5" name="Google Shape;1165;p46"/>
            <p:cNvSpPr/>
            <p:nvPr/>
          </p:nvSpPr>
          <p:spPr>
            <a:xfrm>
              <a:off x="1179513" y="2045625"/>
              <a:ext cx="8632825" cy="80021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trải nghiệm người dùng ra đời để mang lại cho người dùng các giá trị như sự hài lòng, cảm xúc và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vui vẻ, bên cạnh những giá trị cơ bản được coi là quan trọng với khả năng sử dụng, như tính nhất quán,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khả năng hiển thị và tỷ lệ lỗi.</a:t>
              </a:r>
              <a:endParaRPr/>
            </a:p>
          </p:txBody>
        </p:sp>
      </p:grpSp>
      <p:grpSp>
        <p:nvGrpSpPr>
          <p:cNvPr id="1166" name="Google Shape;1166;p46"/>
          <p:cNvGrpSpPr/>
          <p:nvPr/>
        </p:nvGrpSpPr>
        <p:grpSpPr>
          <a:xfrm>
            <a:off x="416127" y="447433"/>
            <a:ext cx="9051873" cy="276999"/>
            <a:chOff x="416127" y="447433"/>
            <a:chExt cx="9051873" cy="276999"/>
          </a:xfrm>
        </p:grpSpPr>
        <p:sp>
          <p:nvSpPr>
            <p:cNvPr id="1167" name="Google Shape;1167;p46"/>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UX là gì?</a:t>
              </a:r>
              <a:endParaRPr/>
            </a:p>
          </p:txBody>
        </p:sp>
        <p:sp>
          <p:nvSpPr>
            <p:cNvPr id="1168" name="Google Shape;1168;p4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169" name="Google Shape;1169;p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về UX</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grpSp>
        <p:nvGrpSpPr>
          <p:cNvPr id="1174" name="Google Shape;1174;p47"/>
          <p:cNvGrpSpPr/>
          <p:nvPr/>
        </p:nvGrpSpPr>
        <p:grpSpPr>
          <a:xfrm>
            <a:off x="558800" y="1912646"/>
            <a:ext cx="8785225" cy="507831"/>
            <a:chOff x="1027113" y="2045625"/>
            <a:chExt cx="8785225" cy="507831"/>
          </a:xfrm>
        </p:grpSpPr>
        <p:sp>
          <p:nvSpPr>
            <p:cNvPr id="1175" name="Google Shape;1175;p4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76" name="Google Shape;1176;p47"/>
            <p:cNvSpPr/>
            <p:nvPr/>
          </p:nvSpPr>
          <p:spPr>
            <a:xfrm>
              <a:off x="1179513" y="2045625"/>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Trải nghiệm</a:t>
              </a:r>
              <a:endParaRPr sz="1400">
                <a:solidFill>
                  <a:srgbClr val="262626"/>
                </a:solidFill>
                <a:latin typeface="Arial"/>
                <a:ea typeface="Arial"/>
                <a:cs typeface="Arial"/>
                <a:sym typeface="Arial"/>
              </a:endParaRPr>
            </a:p>
            <a:p>
              <a:pPr indent="0" lvl="0" marL="0" marR="0" rtl="0" algn="l">
                <a:spcBef>
                  <a:spcPts val="600"/>
                </a:spcBef>
                <a:spcAft>
                  <a:spcPts val="0"/>
                </a:spcAft>
                <a:buNone/>
              </a:pPr>
              <a:r>
                <a:t/>
              </a:r>
              <a:endParaRPr sz="1400">
                <a:solidFill>
                  <a:srgbClr val="262626"/>
                </a:solidFill>
                <a:latin typeface="Arial"/>
                <a:ea typeface="Arial"/>
                <a:cs typeface="Arial"/>
                <a:sym typeface="Arial"/>
              </a:endParaRPr>
            </a:p>
          </p:txBody>
        </p:sp>
      </p:grpSp>
      <p:sp>
        <p:nvSpPr>
          <p:cNvPr id="1177" name="Google Shape;1177;p47"/>
          <p:cNvSpPr/>
          <p:nvPr/>
        </p:nvSpPr>
        <p:spPr>
          <a:xfrm>
            <a:off x="711200" y="2180060"/>
            <a:ext cx="8632825" cy="145345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Động từ “trải qua” + danh từ “kinh nghiệm” → nghĩa là quá trình + kết quả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3 bước của UX</a:t>
            </a:r>
            <a:endParaRPr/>
          </a:p>
          <a:p>
            <a:pPr indent="0" lvl="1" marL="457200" marR="0" rtl="0" algn="l">
              <a:spcBef>
                <a:spcPts val="800"/>
              </a:spcBef>
              <a:spcAft>
                <a:spcPts val="0"/>
              </a:spcAft>
              <a:buNone/>
            </a:pPr>
            <a:r>
              <a:rPr b="0" i="0" lang="en-US" sz="1300" u="none" cap="none" strike="noStrike">
                <a:solidFill>
                  <a:srgbClr val="262626"/>
                </a:solidFill>
                <a:latin typeface="Arial"/>
                <a:ea typeface="Arial"/>
                <a:cs typeface="Arial"/>
                <a:sym typeface="Arial"/>
              </a:rPr>
              <a:t>Kỳ vọng của người dùng: Kỳ vọng của người dùng trong tương lai</a:t>
            </a:r>
            <a:endParaRPr/>
          </a:p>
          <a:p>
            <a:pPr indent="0" lvl="1" marL="457200" marR="0" rtl="0" algn="l">
              <a:spcBef>
                <a:spcPts val="800"/>
              </a:spcBef>
              <a:spcAft>
                <a:spcPts val="0"/>
              </a:spcAft>
              <a:buNone/>
            </a:pPr>
            <a:r>
              <a:rPr b="0" i="0" lang="en-US" sz="1300" u="none" cap="none" strike="noStrike">
                <a:solidFill>
                  <a:srgbClr val="262626"/>
                </a:solidFill>
                <a:latin typeface="Arial"/>
                <a:ea typeface="Arial"/>
                <a:cs typeface="Arial"/>
                <a:sym typeface="Arial"/>
              </a:rPr>
              <a:t>Trải nghiệm của người dùng: Trải nghiệm hiện tại sử dụng UI thực</a:t>
            </a:r>
            <a:endParaRPr/>
          </a:p>
          <a:p>
            <a:pPr indent="0" lvl="1" marL="457200" marR="0" rtl="0" algn="l">
              <a:spcBef>
                <a:spcPts val="800"/>
              </a:spcBef>
              <a:spcAft>
                <a:spcPts val="0"/>
              </a:spcAft>
              <a:buNone/>
            </a:pPr>
            <a:r>
              <a:rPr b="0" i="0" lang="en-US" sz="1300" u="none" cap="none" strike="noStrike">
                <a:solidFill>
                  <a:srgbClr val="262626"/>
                </a:solidFill>
                <a:latin typeface="Arial"/>
                <a:ea typeface="Arial"/>
                <a:cs typeface="Arial"/>
                <a:sym typeface="Arial"/>
              </a:rPr>
              <a:t>Xin lỗi người dùng: Nhà cung cấp UI xin lỗi người dùng</a:t>
            </a:r>
            <a:endParaRPr/>
          </a:p>
        </p:txBody>
      </p:sp>
      <p:grpSp>
        <p:nvGrpSpPr>
          <p:cNvPr id="1178" name="Google Shape;1178;p47"/>
          <p:cNvGrpSpPr/>
          <p:nvPr/>
        </p:nvGrpSpPr>
        <p:grpSpPr>
          <a:xfrm>
            <a:off x="416127" y="447433"/>
            <a:ext cx="9051873" cy="276999"/>
            <a:chOff x="416127" y="447433"/>
            <a:chExt cx="9051873" cy="276999"/>
          </a:xfrm>
        </p:grpSpPr>
        <p:sp>
          <p:nvSpPr>
            <p:cNvPr id="1179" name="Google Shape;1179;p47"/>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UX là gì?</a:t>
              </a:r>
              <a:endParaRPr/>
            </a:p>
          </p:txBody>
        </p:sp>
        <p:sp>
          <p:nvSpPr>
            <p:cNvPr id="1180" name="Google Shape;1180;p4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181" name="Google Shape;1181;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UX</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grpSp>
        <p:nvGrpSpPr>
          <p:cNvPr id="1187" name="Google Shape;1187;p48"/>
          <p:cNvGrpSpPr/>
          <p:nvPr/>
        </p:nvGrpSpPr>
        <p:grpSpPr>
          <a:xfrm>
            <a:off x="558800" y="1912646"/>
            <a:ext cx="8785225" cy="215444"/>
            <a:chOff x="1027113" y="2045625"/>
            <a:chExt cx="8785225" cy="215444"/>
          </a:xfrm>
        </p:grpSpPr>
        <p:sp>
          <p:nvSpPr>
            <p:cNvPr id="1188" name="Google Shape;1188;p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89" name="Google Shape;1189;p4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UX tốt </a:t>
              </a:r>
              <a:endParaRPr/>
            </a:p>
          </p:txBody>
        </p:sp>
      </p:grpSp>
      <p:sp>
        <p:nvSpPr>
          <p:cNvPr id="1190" name="Google Shape;1190;p48"/>
          <p:cNvSpPr/>
          <p:nvPr/>
        </p:nvSpPr>
        <p:spPr>
          <a:xfrm>
            <a:off x="711200" y="2229153"/>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Đó là mang lại niềm vui cho người dùng, không phải là tạo ra một thiết kế tuyệt vời mà là cung cấp một trải nghiệm người dùng (UX) tốt. </a:t>
            </a:r>
            <a:endParaRPr/>
          </a:p>
        </p:txBody>
      </p:sp>
      <p:grpSp>
        <p:nvGrpSpPr>
          <p:cNvPr id="1191" name="Google Shape;1191;p48"/>
          <p:cNvGrpSpPr/>
          <p:nvPr/>
        </p:nvGrpSpPr>
        <p:grpSpPr>
          <a:xfrm>
            <a:off x="558800" y="2791916"/>
            <a:ext cx="8785225" cy="215444"/>
            <a:chOff x="1027113" y="2045625"/>
            <a:chExt cx="8785225" cy="215444"/>
          </a:xfrm>
        </p:grpSpPr>
        <p:sp>
          <p:nvSpPr>
            <p:cNvPr id="1192" name="Google Shape;1192;p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93" name="Google Shape;1193;p4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Nhu cầu của người dùng </a:t>
              </a:r>
              <a:endParaRPr/>
            </a:p>
          </p:txBody>
        </p:sp>
      </p:grpSp>
      <p:sp>
        <p:nvSpPr>
          <p:cNvPr id="1194" name="Google Shape;1194;p48"/>
          <p:cNvSpPr/>
          <p:nvPr/>
        </p:nvSpPr>
        <p:spPr>
          <a:xfrm>
            <a:off x="711200" y="3092735"/>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quan trọng nhất đối với UX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UX chú trọng tới nhu cầu của người dùng vì đó là giá trị chung được tạo ra bằng cách kết hợp những suy nghĩ, cảm xúc và hoạt động của người dùng</a:t>
            </a:r>
            <a:endParaRPr/>
          </a:p>
        </p:txBody>
      </p:sp>
      <p:grpSp>
        <p:nvGrpSpPr>
          <p:cNvPr id="1195" name="Google Shape;1195;p48"/>
          <p:cNvGrpSpPr/>
          <p:nvPr/>
        </p:nvGrpSpPr>
        <p:grpSpPr>
          <a:xfrm>
            <a:off x="416127" y="447433"/>
            <a:ext cx="9051873" cy="276999"/>
            <a:chOff x="416127" y="447433"/>
            <a:chExt cx="9051873" cy="276999"/>
          </a:xfrm>
        </p:grpSpPr>
        <p:sp>
          <p:nvSpPr>
            <p:cNvPr id="1196" name="Google Shape;1196;p48"/>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UX là gì?</a:t>
              </a:r>
              <a:endParaRPr/>
            </a:p>
          </p:txBody>
        </p:sp>
        <p:sp>
          <p:nvSpPr>
            <p:cNvPr id="1197" name="Google Shape;1197;p4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198" name="Google Shape;1198;p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kiện để có được UX tốt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49"/>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Tổng quan về Thiết kế UI/UX</a:t>
            </a:r>
            <a:endParaRPr/>
          </a:p>
        </p:txBody>
      </p:sp>
      <p:sp>
        <p:nvSpPr>
          <p:cNvPr id="1205" name="Google Shape;1205;p49"/>
          <p:cNvSpPr/>
          <p:nvPr/>
        </p:nvSpPr>
        <p:spPr>
          <a:xfrm>
            <a:off x="990000" y="2396767"/>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4.</a:t>
            </a:r>
            <a:endParaRPr/>
          </a:p>
        </p:txBody>
      </p:sp>
      <p:grpSp>
        <p:nvGrpSpPr>
          <p:cNvPr id="1206" name="Google Shape;1206;p49"/>
          <p:cNvGrpSpPr/>
          <p:nvPr/>
        </p:nvGrpSpPr>
        <p:grpSpPr>
          <a:xfrm>
            <a:off x="1051644" y="3971927"/>
            <a:ext cx="6903636" cy="1088148"/>
            <a:chOff x="1051644" y="3971927"/>
            <a:chExt cx="6903636" cy="1088148"/>
          </a:xfrm>
        </p:grpSpPr>
        <p:grpSp>
          <p:nvGrpSpPr>
            <p:cNvPr id="1207" name="Google Shape;1207;p49"/>
            <p:cNvGrpSpPr/>
            <p:nvPr/>
          </p:nvGrpSpPr>
          <p:grpSpPr>
            <a:xfrm>
              <a:off x="1051644" y="3971927"/>
              <a:ext cx="5702300" cy="278172"/>
              <a:chOff x="1051644" y="3971927"/>
              <a:chExt cx="5702300" cy="278172"/>
            </a:xfrm>
          </p:grpSpPr>
          <p:sp>
            <p:nvSpPr>
              <p:cNvPr id="1208" name="Google Shape;1208;p49"/>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UI là gì?</a:t>
                </a:r>
                <a:endParaRPr/>
              </a:p>
            </p:txBody>
          </p:sp>
          <p:sp>
            <p:nvSpPr>
              <p:cNvPr id="1209" name="Google Shape;1209;p49"/>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210" name="Google Shape;1210;p49"/>
            <p:cNvGrpSpPr/>
            <p:nvPr/>
          </p:nvGrpSpPr>
          <p:grpSpPr>
            <a:xfrm>
              <a:off x="1051644" y="4376915"/>
              <a:ext cx="6766476" cy="278172"/>
              <a:chOff x="1051644" y="4401761"/>
              <a:chExt cx="6766476" cy="278172"/>
            </a:xfrm>
          </p:grpSpPr>
          <p:sp>
            <p:nvSpPr>
              <p:cNvPr id="1211" name="Google Shape;1211;p49"/>
              <p:cNvSpPr/>
              <p:nvPr/>
            </p:nvSpPr>
            <p:spPr>
              <a:xfrm>
                <a:off x="1234524" y="4402934"/>
                <a:ext cx="658359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UX là gì?</a:t>
                </a:r>
                <a:endParaRPr/>
              </a:p>
            </p:txBody>
          </p:sp>
          <p:sp>
            <p:nvSpPr>
              <p:cNvPr id="1212" name="Google Shape;1212;p49"/>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213" name="Google Shape;1213;p49"/>
            <p:cNvGrpSpPr/>
            <p:nvPr/>
          </p:nvGrpSpPr>
          <p:grpSpPr>
            <a:xfrm>
              <a:off x="1051644" y="4781903"/>
              <a:ext cx="6903636" cy="278172"/>
              <a:chOff x="1051644" y="4401761"/>
              <a:chExt cx="6903636" cy="278172"/>
            </a:xfrm>
          </p:grpSpPr>
          <p:sp>
            <p:nvSpPr>
              <p:cNvPr id="1214" name="Google Shape;1214;p49"/>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4.3 Thiết kế UX là gì?</a:t>
                </a:r>
                <a:endParaRPr/>
              </a:p>
            </p:txBody>
          </p:sp>
          <p:sp>
            <p:nvSpPr>
              <p:cNvPr id="1215" name="Google Shape;1215;p49"/>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pSp>
        <p:nvGrpSpPr>
          <p:cNvPr id="122" name="Google Shape;122;p5"/>
          <p:cNvGrpSpPr/>
          <p:nvPr/>
        </p:nvGrpSpPr>
        <p:grpSpPr>
          <a:xfrm>
            <a:off x="884093" y="2173605"/>
            <a:ext cx="8155132" cy="1783813"/>
            <a:chOff x="840551" y="2493645"/>
            <a:chExt cx="8155132" cy="1783813"/>
          </a:xfrm>
        </p:grpSpPr>
        <p:sp>
          <p:nvSpPr>
            <p:cNvPr id="123" name="Google Shape;123;p5"/>
            <p:cNvSpPr/>
            <p:nvPr/>
          </p:nvSpPr>
          <p:spPr>
            <a:xfrm>
              <a:off x="6463514" y="2493645"/>
              <a:ext cx="311105" cy="223848"/>
            </a:xfrm>
            <a:prstGeom prst="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4" name="Google Shape;124;p5"/>
            <p:cNvSpPr/>
            <p:nvPr/>
          </p:nvSpPr>
          <p:spPr>
            <a:xfrm>
              <a:off x="840551" y="2744788"/>
              <a:ext cx="1392401" cy="1344915"/>
            </a:xfrm>
            <a:prstGeom prst="ellipse">
              <a:avLst/>
            </a:prstGeom>
            <a:blipFill rotWithShape="1">
              <a:blip r:embed="rId3">
                <a:alphaModFix/>
              </a:blip>
              <a:stretch>
                <a:fillRect b="0" l="0" r="0" t="0"/>
              </a:stretch>
            </a:blipFill>
            <a:ln cap="flat" cmpd="sng" w="12700">
              <a:solidFill>
                <a:srgbClr val="9CC2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5" name="Google Shape;125;p5"/>
            <p:cNvSpPr/>
            <p:nvPr/>
          </p:nvSpPr>
          <p:spPr>
            <a:xfrm>
              <a:off x="2395999" y="2744788"/>
              <a:ext cx="1414225" cy="1322254"/>
            </a:xfrm>
            <a:prstGeom prst="rect">
              <a:avLst/>
            </a:prstGeom>
            <a:blipFill rotWithShape="1">
              <a:blip r:embed="rId4">
                <a:alphaModFix/>
              </a:blip>
              <a:stretch>
                <a:fillRect b="0" l="0" r="0" t="0"/>
              </a:stretch>
            </a:blipFill>
            <a:ln cap="flat" cmpd="sng" w="12700">
              <a:solidFill>
                <a:srgbClr val="99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6" name="Google Shape;126;p5"/>
            <p:cNvSpPr/>
            <p:nvPr/>
          </p:nvSpPr>
          <p:spPr>
            <a:xfrm>
              <a:off x="4008765" y="4114668"/>
              <a:ext cx="1668833"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Thiệt thòi xã hội</a:t>
              </a:r>
              <a:endParaRPr b="1" sz="1050">
                <a:solidFill>
                  <a:srgbClr val="262626"/>
                </a:solidFill>
                <a:latin typeface="Arial"/>
                <a:ea typeface="Arial"/>
                <a:cs typeface="Arial"/>
                <a:sym typeface="Arial"/>
              </a:endParaRPr>
            </a:p>
          </p:txBody>
        </p:sp>
        <p:sp>
          <p:nvSpPr>
            <p:cNvPr id="127" name="Google Shape;127;p5"/>
            <p:cNvSpPr/>
            <p:nvPr/>
          </p:nvSpPr>
          <p:spPr>
            <a:xfrm>
              <a:off x="4017561" y="2744788"/>
              <a:ext cx="1596112" cy="1322254"/>
            </a:xfrm>
            <a:prstGeom prst="triangle">
              <a:avLst>
                <a:gd fmla="val 50000" name="adj"/>
              </a:avLst>
            </a:prstGeom>
            <a:blipFill rotWithShape="1">
              <a:blip r:embed="rId5">
                <a:alphaModFix/>
              </a:blip>
              <a:stretch>
                <a:fillRect b="0" l="0" r="0" t="0"/>
              </a:stretch>
            </a:blip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8" name="Google Shape;128;p5"/>
            <p:cNvSpPr/>
            <p:nvPr/>
          </p:nvSpPr>
          <p:spPr>
            <a:xfrm>
              <a:off x="2610155" y="4114668"/>
              <a:ext cx="969826"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Nhà thông minh</a:t>
              </a:r>
              <a:endParaRPr b="1" sz="1050">
                <a:solidFill>
                  <a:srgbClr val="262626"/>
                </a:solidFill>
                <a:latin typeface="Arial"/>
                <a:ea typeface="Arial"/>
                <a:cs typeface="Arial"/>
                <a:sym typeface="Arial"/>
              </a:endParaRPr>
            </a:p>
          </p:txBody>
        </p:sp>
        <p:sp>
          <p:nvSpPr>
            <p:cNvPr id="129" name="Google Shape;129;p5"/>
            <p:cNvSpPr/>
            <p:nvPr/>
          </p:nvSpPr>
          <p:spPr>
            <a:xfrm>
              <a:off x="840551" y="4114034"/>
              <a:ext cx="1392401" cy="1615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Thành phố thông minh</a:t>
              </a:r>
              <a:endParaRPr b="1" sz="1050">
                <a:solidFill>
                  <a:srgbClr val="262626"/>
                </a:solidFill>
                <a:latin typeface="Arial"/>
                <a:ea typeface="Arial"/>
                <a:cs typeface="Arial"/>
                <a:sym typeface="Arial"/>
              </a:endParaRPr>
            </a:p>
          </p:txBody>
        </p:sp>
        <p:sp>
          <p:nvSpPr>
            <p:cNvPr id="130" name="Google Shape;130;p5"/>
            <p:cNvSpPr/>
            <p:nvPr/>
          </p:nvSpPr>
          <p:spPr>
            <a:xfrm>
              <a:off x="7624461" y="2744153"/>
              <a:ext cx="1371222" cy="1322254"/>
            </a:xfrm>
            <a:prstGeom prst="diamond">
              <a:avLst/>
            </a:prstGeom>
            <a:blipFill rotWithShape="1">
              <a:blip r:embed="rId6">
                <a:alphaModFix/>
              </a:blip>
              <a:stretch>
                <a:fillRect b="0" l="0" r="0" t="0"/>
              </a:stretch>
            </a:blip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1" name="Google Shape;131;p5"/>
            <p:cNvSpPr/>
            <p:nvPr/>
          </p:nvSpPr>
          <p:spPr>
            <a:xfrm>
              <a:off x="8044283" y="4115875"/>
              <a:ext cx="566833"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An toàn</a:t>
              </a:r>
              <a:endParaRPr b="1" sz="1050">
                <a:solidFill>
                  <a:srgbClr val="262626"/>
                </a:solidFill>
                <a:latin typeface="Arial"/>
                <a:ea typeface="Arial"/>
                <a:cs typeface="Arial"/>
                <a:sym typeface="Arial"/>
              </a:endParaRPr>
            </a:p>
          </p:txBody>
        </p:sp>
        <p:sp>
          <p:nvSpPr>
            <p:cNvPr id="132" name="Google Shape;132;p5"/>
            <p:cNvSpPr/>
            <p:nvPr/>
          </p:nvSpPr>
          <p:spPr>
            <a:xfrm>
              <a:off x="5821011" y="2744154"/>
              <a:ext cx="1596112" cy="1322254"/>
            </a:xfrm>
            <a:prstGeom prst="trapezoid">
              <a:avLst>
                <a:gd fmla="val 25000" name="adj"/>
              </a:avLst>
            </a:prstGeom>
            <a:blipFill rotWithShape="1">
              <a:blip r:embed="rId7">
                <a:alphaModFix/>
              </a:blip>
              <a:stretch>
                <a:fillRect b="0" l="0" r="0" t="0"/>
              </a:stretch>
            </a:blipFill>
            <a:ln cap="flat" cmpd="sng" w="1270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3" name="Google Shape;133;p5"/>
            <p:cNvSpPr/>
            <p:nvPr/>
          </p:nvSpPr>
          <p:spPr>
            <a:xfrm>
              <a:off x="6023615" y="4114033"/>
              <a:ext cx="1190902"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Chăm sóc sức khỏe</a:t>
              </a:r>
              <a:endParaRPr b="1" sz="1050">
                <a:solidFill>
                  <a:srgbClr val="262626"/>
                </a:solidFill>
                <a:latin typeface="Arial"/>
                <a:ea typeface="Arial"/>
                <a:cs typeface="Arial"/>
                <a:sym typeface="Arial"/>
              </a:endParaRPr>
            </a:p>
          </p:txBody>
        </p:sp>
        <p:sp>
          <p:nvSpPr>
            <p:cNvPr id="134" name="Google Shape;134;p5"/>
            <p:cNvSpPr/>
            <p:nvPr/>
          </p:nvSpPr>
          <p:spPr>
            <a:xfrm>
              <a:off x="2947559" y="2493645"/>
              <a:ext cx="311105" cy="223848"/>
            </a:xfrm>
            <a:prstGeom prst="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135" name="Google Shape;135;p5"/>
          <p:cNvGrpSpPr/>
          <p:nvPr/>
        </p:nvGrpSpPr>
        <p:grpSpPr>
          <a:xfrm>
            <a:off x="558800" y="1912646"/>
            <a:ext cx="8785225" cy="230832"/>
            <a:chOff x="1027113" y="2045625"/>
            <a:chExt cx="8785225" cy="230832"/>
          </a:xfrm>
        </p:grpSpPr>
        <p:sp>
          <p:nvSpPr>
            <p:cNvPr id="136" name="Google Shape;136;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7" name="Google Shape;137;p5"/>
            <p:cNvSpPr/>
            <p:nvPr/>
          </p:nvSpPr>
          <p:spPr>
            <a:xfrm>
              <a:off x="1179513" y="2045625"/>
              <a:ext cx="8632825"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rgbClr val="262626"/>
                  </a:solidFill>
                  <a:latin typeface="Arial"/>
                  <a:ea typeface="Arial"/>
                  <a:cs typeface="Arial"/>
                  <a:sym typeface="Arial"/>
                </a:rPr>
                <a:t>① Quan sát những sự vật xung quanh bạn</a:t>
              </a:r>
              <a:endParaRPr/>
            </a:p>
          </p:txBody>
        </p:sp>
      </p:grpSp>
      <p:sp>
        <p:nvSpPr>
          <p:cNvPr id="138" name="Google Shape;138;p5"/>
          <p:cNvSpPr/>
          <p:nvPr/>
        </p:nvSpPr>
        <p:spPr>
          <a:xfrm>
            <a:off x="711200" y="4007024"/>
            <a:ext cx="8632825" cy="183817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500"/>
              <a:buFont typeface="Arial"/>
              <a:buChar char="‣"/>
            </a:pPr>
            <a:r>
              <a:rPr lang="en-US" sz="1500">
                <a:solidFill>
                  <a:srgbClr val="262626"/>
                </a:solidFill>
                <a:latin typeface="Arial"/>
                <a:ea typeface="Arial"/>
                <a:cs typeface="Arial"/>
                <a:sym typeface="Arial"/>
              </a:rPr>
              <a:t>Hãy tắt màn hình một lúc và quan sát xung quanh. Nghĩ về “những thứ” đang kết nối các mô-đun giao tiếp xung quanh bạn. </a:t>
            </a:r>
            <a:endParaRPr/>
          </a:p>
          <a:p>
            <a:pPr indent="-182563" lvl="0" marL="182563" marR="0" rtl="0" algn="l">
              <a:spcBef>
                <a:spcPts val="800"/>
              </a:spcBef>
              <a:spcAft>
                <a:spcPts val="0"/>
              </a:spcAft>
              <a:buClr>
                <a:srgbClr val="193EB0"/>
              </a:buClr>
              <a:buSzPts val="1500"/>
              <a:buFont typeface="Arial"/>
              <a:buChar char="‣"/>
            </a:pPr>
            <a:r>
              <a:rPr lang="en-US" sz="1500">
                <a:solidFill>
                  <a:srgbClr val="262626"/>
                </a:solidFill>
                <a:latin typeface="Arial"/>
                <a:ea typeface="Arial"/>
                <a:cs typeface="Arial"/>
                <a:sym typeface="Arial"/>
              </a:rPr>
              <a:t>Đừng nghĩ gì về kích thước của cảm biến sử dụng công nghệ hiện tại hay độ dày của pin. </a:t>
            </a:r>
            <a:endParaRPr/>
          </a:p>
          <a:p>
            <a:pPr indent="-182563" lvl="0" marL="182563" marR="0" rtl="0" algn="l">
              <a:spcBef>
                <a:spcPts val="800"/>
              </a:spcBef>
              <a:spcAft>
                <a:spcPts val="0"/>
              </a:spcAft>
              <a:buClr>
                <a:srgbClr val="193EB0"/>
              </a:buClr>
              <a:buSzPts val="1500"/>
              <a:buFont typeface="Arial"/>
              <a:buChar char="‣"/>
            </a:pPr>
            <a:r>
              <a:rPr lang="en-US" sz="1500">
                <a:solidFill>
                  <a:srgbClr val="262626"/>
                </a:solidFill>
                <a:latin typeface="Arial"/>
                <a:ea typeface="Arial"/>
                <a:cs typeface="Arial"/>
                <a:sym typeface="Arial"/>
              </a:rPr>
              <a:t>Hãy tưởng tượng ra một cảnh thú vị là đồ vật thiết bị nói chuyện với nhau. Để một đồ vật nói chuyện được thì nó phải kết nối với Internet. “Vật” và “Internet” là hai từ chính trong Internet vạn vật (IoT). </a:t>
            </a:r>
            <a:endParaRPr/>
          </a:p>
          <a:p>
            <a:pPr indent="-182563" lvl="0" marL="182563" marR="0" rtl="0" algn="l">
              <a:spcBef>
                <a:spcPts val="800"/>
              </a:spcBef>
              <a:spcAft>
                <a:spcPts val="0"/>
              </a:spcAft>
              <a:buClr>
                <a:srgbClr val="193EB0"/>
              </a:buClr>
              <a:buSzPts val="1500"/>
              <a:buFont typeface="Arial"/>
              <a:buChar char="‣"/>
            </a:pPr>
            <a:r>
              <a:rPr lang="en-US" sz="1500">
                <a:solidFill>
                  <a:srgbClr val="262626"/>
                </a:solidFill>
                <a:latin typeface="Arial"/>
                <a:ea typeface="Arial"/>
                <a:cs typeface="Arial"/>
                <a:sym typeface="Arial"/>
              </a:rPr>
              <a:t>Để dịch vụ thành công, trước tiên ta cần phân tích chuyên sâu về bản chất của “sự vật”.</a:t>
            </a:r>
            <a:endParaRPr sz="1500">
              <a:solidFill>
                <a:srgbClr val="262626"/>
              </a:solidFill>
              <a:latin typeface="Arial"/>
              <a:ea typeface="Arial"/>
              <a:cs typeface="Arial"/>
              <a:sym typeface="Arial"/>
            </a:endParaRPr>
          </a:p>
        </p:txBody>
      </p:sp>
      <p:grpSp>
        <p:nvGrpSpPr>
          <p:cNvPr id="139" name="Google Shape;139;p5"/>
          <p:cNvGrpSpPr/>
          <p:nvPr/>
        </p:nvGrpSpPr>
        <p:grpSpPr>
          <a:xfrm>
            <a:off x="416128" y="447433"/>
            <a:ext cx="9051872" cy="276999"/>
            <a:chOff x="416128" y="447433"/>
            <a:chExt cx="9051872" cy="276999"/>
          </a:xfrm>
        </p:grpSpPr>
        <p:sp>
          <p:nvSpPr>
            <p:cNvPr id="140" name="Google Shape;140;p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Quan sát những sự vật xung quanh bạn</a:t>
              </a:r>
              <a:endParaRPr/>
            </a:p>
          </p:txBody>
        </p:sp>
        <p:sp>
          <p:nvSpPr>
            <p:cNvPr id="141" name="Google Shape;141;p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42" name="Google Shape;142;p5"/>
          <p:cNvSpPr/>
          <p:nvPr/>
        </p:nvSpPr>
        <p:spPr>
          <a:xfrm>
            <a:off x="449998" y="1416665"/>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Ý tưởng lên kế hoạch dịch vụ IoT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grpSp>
        <p:nvGrpSpPr>
          <p:cNvPr id="1221" name="Google Shape;1221;p50"/>
          <p:cNvGrpSpPr/>
          <p:nvPr/>
        </p:nvGrpSpPr>
        <p:grpSpPr>
          <a:xfrm>
            <a:off x="558800" y="1912646"/>
            <a:ext cx="8785225" cy="215444"/>
            <a:chOff x="1027113" y="2045625"/>
            <a:chExt cx="8785225" cy="215444"/>
          </a:xfrm>
        </p:grpSpPr>
        <p:sp>
          <p:nvSpPr>
            <p:cNvPr id="1222" name="Google Shape;1222;p5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23" name="Google Shape;1223;p5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trải nghiệm người dùng </a:t>
              </a:r>
              <a:endParaRPr/>
            </a:p>
          </p:txBody>
        </p:sp>
      </p:grpSp>
      <p:sp>
        <p:nvSpPr>
          <p:cNvPr id="1224" name="Google Shape;1224;p50"/>
          <p:cNvSpPr/>
          <p:nvPr/>
        </p:nvSpPr>
        <p:spPr>
          <a:xfrm>
            <a:off x="711200" y="2160573"/>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nhánh của thiết kế, có chức năng tạo ra và phát triển một mô hình tổ chức và tương tác để người dùng cảm nhận hoặc trải nghiệm các sản phẩm, dịch vụ hoặc hệ thống.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thiết kế theo lý thuyết và thực tế, nhằm phát triển và tạo ra trải nghiệm người dùng tích cực</a:t>
            </a:r>
            <a:endParaRPr/>
          </a:p>
        </p:txBody>
      </p:sp>
      <p:grpSp>
        <p:nvGrpSpPr>
          <p:cNvPr id="1225" name="Google Shape;1225;p50"/>
          <p:cNvGrpSpPr/>
          <p:nvPr/>
        </p:nvGrpSpPr>
        <p:grpSpPr>
          <a:xfrm>
            <a:off x="416127" y="447433"/>
            <a:ext cx="9051873" cy="276999"/>
            <a:chOff x="416127" y="447433"/>
            <a:chExt cx="9051873" cy="276999"/>
          </a:xfrm>
        </p:grpSpPr>
        <p:sp>
          <p:nvSpPr>
            <p:cNvPr id="1226" name="Google Shape;1226;p50"/>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Thiết kế UX là gì?</a:t>
              </a:r>
              <a:endParaRPr/>
            </a:p>
          </p:txBody>
        </p:sp>
        <p:sp>
          <p:nvSpPr>
            <p:cNvPr id="1227" name="Google Shape;1227;p5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228" name="Google Shape;1228;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Khái niệm Thiết kế UX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51"/>
          <p:cNvGrpSpPr/>
          <p:nvPr/>
        </p:nvGrpSpPr>
        <p:grpSpPr>
          <a:xfrm>
            <a:off x="558800" y="1914369"/>
            <a:ext cx="8785225" cy="215444"/>
            <a:chOff x="1027113" y="2045625"/>
            <a:chExt cx="8785225" cy="215444"/>
          </a:xfrm>
        </p:grpSpPr>
        <p:sp>
          <p:nvSpPr>
            <p:cNvPr id="1235" name="Google Shape;1235;p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36" name="Google Shape;1236;p5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Quy trình thiết kế UX</a:t>
              </a:r>
              <a:endParaRPr/>
            </a:p>
          </p:txBody>
        </p:sp>
      </p:grpSp>
      <p:sp>
        <p:nvSpPr>
          <p:cNvPr id="1237" name="Google Shape;1237;p51"/>
          <p:cNvSpPr/>
          <p:nvPr/>
        </p:nvSpPr>
        <p:spPr>
          <a:xfrm>
            <a:off x="711200" y="2225035"/>
            <a:ext cx="8632825" cy="246399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Tìm ra vấn đề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Phân tích thị trường và nhắm mục tiêu cho sản phẩm hoặc dịch vụ của bạn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Nghiên cứu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Kỹ thuật phát triển và lập mô hình cho môi trường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 Thiết kế mẫu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Trình bày về sản phẩm hoặc dịch vụ</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Thử nghiệm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Thử nghiệm sản phẩm hoặc dịch vụ</a:t>
            </a:r>
            <a:endParaRPr/>
          </a:p>
        </p:txBody>
      </p:sp>
      <p:grpSp>
        <p:nvGrpSpPr>
          <p:cNvPr id="1238" name="Google Shape;1238;p51"/>
          <p:cNvGrpSpPr/>
          <p:nvPr/>
        </p:nvGrpSpPr>
        <p:grpSpPr>
          <a:xfrm>
            <a:off x="5136314" y="2622308"/>
            <a:ext cx="4222790" cy="2625026"/>
            <a:chOff x="5086309" y="3280046"/>
            <a:chExt cx="4273592" cy="2656606"/>
          </a:xfrm>
        </p:grpSpPr>
        <p:grpSp>
          <p:nvGrpSpPr>
            <p:cNvPr id="1239" name="Google Shape;1239;p51"/>
            <p:cNvGrpSpPr/>
            <p:nvPr/>
          </p:nvGrpSpPr>
          <p:grpSpPr>
            <a:xfrm>
              <a:off x="5086309" y="3280046"/>
              <a:ext cx="4273592" cy="2656606"/>
              <a:chOff x="5052903" y="3259280"/>
              <a:chExt cx="4340403" cy="2698138"/>
            </a:xfrm>
          </p:grpSpPr>
          <p:grpSp>
            <p:nvGrpSpPr>
              <p:cNvPr id="1240" name="Google Shape;1240;p51"/>
              <p:cNvGrpSpPr/>
              <p:nvPr/>
            </p:nvGrpSpPr>
            <p:grpSpPr>
              <a:xfrm>
                <a:off x="6442054" y="3259280"/>
                <a:ext cx="1562100" cy="424838"/>
                <a:chOff x="6840606" y="3259280"/>
                <a:chExt cx="1562100" cy="424838"/>
              </a:xfrm>
            </p:grpSpPr>
            <p:sp>
              <p:nvSpPr>
                <p:cNvPr id="1241" name="Google Shape;1241;p51"/>
                <p:cNvSpPr/>
                <p:nvPr/>
              </p:nvSpPr>
              <p:spPr>
                <a:xfrm>
                  <a:off x="6840606" y="3259280"/>
                  <a:ext cx="1562100" cy="424838"/>
                </a:xfrm>
                <a:prstGeom prst="rect">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242" name="Google Shape;1242;p51"/>
                <p:cNvSpPr/>
                <p:nvPr/>
              </p:nvSpPr>
              <p:spPr>
                <a:xfrm>
                  <a:off x="7064585" y="3302422"/>
                  <a:ext cx="1114141" cy="31634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Nghiên cứu</a:t>
                  </a:r>
                  <a:endParaRPr sz="1400">
                    <a:solidFill>
                      <a:schemeClr val="lt1"/>
                    </a:solidFill>
                    <a:latin typeface="Arial"/>
                    <a:ea typeface="Arial"/>
                    <a:cs typeface="Arial"/>
                    <a:sym typeface="Arial"/>
                  </a:endParaRPr>
                </a:p>
              </p:txBody>
            </p:sp>
          </p:grpSp>
          <p:grpSp>
            <p:nvGrpSpPr>
              <p:cNvPr id="1243" name="Google Shape;1243;p51"/>
              <p:cNvGrpSpPr/>
              <p:nvPr/>
            </p:nvGrpSpPr>
            <p:grpSpPr>
              <a:xfrm>
                <a:off x="5052903" y="4395930"/>
                <a:ext cx="4340403" cy="424838"/>
                <a:chOff x="5052903" y="4395930"/>
                <a:chExt cx="4340403" cy="424838"/>
              </a:xfrm>
            </p:grpSpPr>
            <p:grpSp>
              <p:nvGrpSpPr>
                <p:cNvPr id="1244" name="Google Shape;1244;p51"/>
                <p:cNvGrpSpPr/>
                <p:nvPr/>
              </p:nvGrpSpPr>
              <p:grpSpPr>
                <a:xfrm>
                  <a:off x="5052903" y="4395930"/>
                  <a:ext cx="1562100" cy="424838"/>
                  <a:chOff x="6840606" y="3259280"/>
                  <a:chExt cx="1562100" cy="424838"/>
                </a:xfrm>
              </p:grpSpPr>
              <p:sp>
                <p:nvSpPr>
                  <p:cNvPr id="1245" name="Google Shape;1245;p51"/>
                  <p:cNvSpPr/>
                  <p:nvPr/>
                </p:nvSpPr>
                <p:spPr>
                  <a:xfrm>
                    <a:off x="6840606" y="3259280"/>
                    <a:ext cx="1562100" cy="424838"/>
                  </a:xfrm>
                  <a:prstGeom prst="rect">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246" name="Google Shape;1246;p51"/>
                  <p:cNvSpPr/>
                  <p:nvPr/>
                </p:nvSpPr>
                <p:spPr>
                  <a:xfrm>
                    <a:off x="6982203" y="3302422"/>
                    <a:ext cx="1278906" cy="31634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Tìm ra vấn đề</a:t>
                    </a:r>
                    <a:endParaRPr sz="1400">
                      <a:solidFill>
                        <a:schemeClr val="lt1"/>
                      </a:solidFill>
                      <a:latin typeface="Arial"/>
                      <a:ea typeface="Arial"/>
                      <a:cs typeface="Arial"/>
                      <a:sym typeface="Arial"/>
                    </a:endParaRPr>
                  </a:p>
                </p:txBody>
              </p:sp>
            </p:grpSp>
            <p:grpSp>
              <p:nvGrpSpPr>
                <p:cNvPr id="1247" name="Google Shape;1247;p51"/>
                <p:cNvGrpSpPr/>
                <p:nvPr/>
              </p:nvGrpSpPr>
              <p:grpSpPr>
                <a:xfrm>
                  <a:off x="7831206" y="4395930"/>
                  <a:ext cx="1562100" cy="424838"/>
                  <a:chOff x="6840606" y="3259280"/>
                  <a:chExt cx="1562100" cy="424838"/>
                </a:xfrm>
              </p:grpSpPr>
              <p:sp>
                <p:nvSpPr>
                  <p:cNvPr id="1248" name="Google Shape;1248;p51"/>
                  <p:cNvSpPr/>
                  <p:nvPr/>
                </p:nvSpPr>
                <p:spPr>
                  <a:xfrm>
                    <a:off x="6840606" y="3259280"/>
                    <a:ext cx="1562100" cy="424838"/>
                  </a:xfrm>
                  <a:prstGeom prst="rect">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249" name="Google Shape;1249;p51"/>
                  <p:cNvSpPr/>
                  <p:nvPr/>
                </p:nvSpPr>
                <p:spPr>
                  <a:xfrm>
                    <a:off x="7009390" y="3302422"/>
                    <a:ext cx="1224534" cy="31634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Thiết kế mẫu</a:t>
                    </a:r>
                    <a:endParaRPr sz="1400">
                      <a:solidFill>
                        <a:schemeClr val="lt1"/>
                      </a:solidFill>
                      <a:latin typeface="Arial"/>
                      <a:ea typeface="Arial"/>
                      <a:cs typeface="Arial"/>
                      <a:sym typeface="Arial"/>
                    </a:endParaRPr>
                  </a:p>
                </p:txBody>
              </p:sp>
            </p:grpSp>
          </p:grpSp>
          <p:grpSp>
            <p:nvGrpSpPr>
              <p:cNvPr id="1250" name="Google Shape;1250;p51"/>
              <p:cNvGrpSpPr/>
              <p:nvPr/>
            </p:nvGrpSpPr>
            <p:grpSpPr>
              <a:xfrm>
                <a:off x="6442054" y="5532580"/>
                <a:ext cx="1562100" cy="424838"/>
                <a:chOff x="6840606" y="3259280"/>
                <a:chExt cx="1562100" cy="424838"/>
              </a:xfrm>
            </p:grpSpPr>
            <p:sp>
              <p:nvSpPr>
                <p:cNvPr id="1251" name="Google Shape;1251;p51"/>
                <p:cNvSpPr/>
                <p:nvPr/>
              </p:nvSpPr>
              <p:spPr>
                <a:xfrm>
                  <a:off x="6840606" y="3259280"/>
                  <a:ext cx="1562100" cy="424838"/>
                </a:xfrm>
                <a:prstGeom prst="rect">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252" name="Google Shape;1252;p51"/>
                <p:cNvSpPr/>
                <p:nvPr/>
              </p:nvSpPr>
              <p:spPr>
                <a:xfrm>
                  <a:off x="7182393" y="3302422"/>
                  <a:ext cx="878527" cy="31634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Kiểm tra</a:t>
                  </a:r>
                  <a:endParaRPr sz="1400">
                    <a:solidFill>
                      <a:schemeClr val="lt1"/>
                    </a:solidFill>
                    <a:latin typeface="Arial"/>
                    <a:ea typeface="Arial"/>
                    <a:cs typeface="Arial"/>
                    <a:sym typeface="Arial"/>
                  </a:endParaRPr>
                </a:p>
              </p:txBody>
            </p:sp>
          </p:grpSp>
        </p:grpSp>
        <p:cxnSp>
          <p:nvCxnSpPr>
            <p:cNvPr id="1253" name="Google Shape;1253;p51"/>
            <p:cNvCxnSpPr/>
            <p:nvPr/>
          </p:nvCxnSpPr>
          <p:spPr>
            <a:xfrm>
              <a:off x="7223105" y="3784120"/>
              <a:ext cx="0" cy="1753080"/>
            </a:xfrm>
            <a:prstGeom prst="straightConnector1">
              <a:avLst/>
            </a:prstGeom>
            <a:noFill/>
            <a:ln cap="flat" cmpd="sng" w="12700">
              <a:solidFill>
                <a:srgbClr val="193EB0"/>
              </a:solidFill>
              <a:prstDash val="dot"/>
              <a:miter lim="800000"/>
              <a:headEnd len="med" w="med" type="triangle"/>
              <a:tailEnd len="sm" w="sm" type="none"/>
            </a:ln>
          </p:spPr>
        </p:cxnSp>
        <p:sp>
          <p:nvSpPr>
            <p:cNvPr id="1254" name="Google Shape;1254;p51"/>
            <p:cNvSpPr/>
            <p:nvPr/>
          </p:nvSpPr>
          <p:spPr>
            <a:xfrm>
              <a:off x="6242960" y="3297441"/>
              <a:ext cx="2335890" cy="2335890"/>
            </a:xfrm>
            <a:prstGeom prst="arc">
              <a:avLst>
                <a:gd fmla="val 17784568" name="adj1"/>
                <a:gd fmla="val 21315399" name="adj2"/>
              </a:avLst>
            </a:prstGeom>
            <a:noFill/>
            <a:ln cap="flat" cmpd="sng" w="952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255" name="Google Shape;1255;p51"/>
            <p:cNvSpPr/>
            <p:nvPr/>
          </p:nvSpPr>
          <p:spPr>
            <a:xfrm>
              <a:off x="6604000" y="3702931"/>
              <a:ext cx="2006600" cy="2006600"/>
            </a:xfrm>
            <a:prstGeom prst="arc">
              <a:avLst>
                <a:gd fmla="val 137437" name="adj1"/>
                <a:gd fmla="val 3939374" name="adj2"/>
              </a:avLst>
            </a:prstGeom>
            <a:noFill/>
            <a:ln cap="flat" cmpd="sng" w="952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256" name="Google Shape;1256;p51"/>
            <p:cNvSpPr/>
            <p:nvPr/>
          </p:nvSpPr>
          <p:spPr>
            <a:xfrm>
              <a:off x="5867400" y="3702931"/>
              <a:ext cx="2006600" cy="2006600"/>
            </a:xfrm>
            <a:prstGeom prst="arc">
              <a:avLst>
                <a:gd fmla="val 5402491" name="adj1"/>
                <a:gd fmla="val 10373343" name="adj2"/>
              </a:avLst>
            </a:prstGeom>
            <a:noFill/>
            <a:ln cap="flat" cmpd="sng" w="952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257" name="Google Shape;1257;p51"/>
            <p:cNvSpPr/>
            <p:nvPr/>
          </p:nvSpPr>
          <p:spPr>
            <a:xfrm>
              <a:off x="5791200" y="3385431"/>
              <a:ext cx="2006600" cy="2006600"/>
            </a:xfrm>
            <a:prstGeom prst="arc">
              <a:avLst>
                <a:gd fmla="val 10670428" name="adj1"/>
                <a:gd fmla="val 14986721" name="adj2"/>
              </a:avLst>
            </a:prstGeom>
            <a:noFill/>
            <a:ln cap="flat" cmpd="sng" w="9525">
              <a:solidFill>
                <a:srgbClr val="193EB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1258" name="Google Shape;1258;p51"/>
          <p:cNvGrpSpPr/>
          <p:nvPr/>
        </p:nvGrpSpPr>
        <p:grpSpPr>
          <a:xfrm>
            <a:off x="416127" y="447433"/>
            <a:ext cx="9051873" cy="276999"/>
            <a:chOff x="416127" y="447433"/>
            <a:chExt cx="9051873" cy="276999"/>
          </a:xfrm>
        </p:grpSpPr>
        <p:sp>
          <p:nvSpPr>
            <p:cNvPr id="1259" name="Google Shape;1259;p51"/>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Thiết kế UX là gì?</a:t>
              </a:r>
              <a:endParaRPr/>
            </a:p>
          </p:txBody>
        </p:sp>
        <p:sp>
          <p:nvSpPr>
            <p:cNvPr id="1260" name="Google Shape;1260;p5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261" name="Google Shape;1261;p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thiết kế và cách phát triển UX</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grpSp>
        <p:nvGrpSpPr>
          <p:cNvPr id="1267" name="Google Shape;1267;p52"/>
          <p:cNvGrpSpPr/>
          <p:nvPr/>
        </p:nvGrpSpPr>
        <p:grpSpPr>
          <a:xfrm>
            <a:off x="558800" y="1914369"/>
            <a:ext cx="8785225" cy="215444"/>
            <a:chOff x="1027113" y="2045625"/>
            <a:chExt cx="8785225" cy="215444"/>
          </a:xfrm>
        </p:grpSpPr>
        <p:sp>
          <p:nvSpPr>
            <p:cNvPr id="1268" name="Google Shape;1268;p5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69" name="Google Shape;1269;p5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phát triển thiết kế UX</a:t>
              </a:r>
              <a:endParaRPr/>
            </a:p>
          </p:txBody>
        </p:sp>
      </p:grpSp>
      <p:sp>
        <p:nvSpPr>
          <p:cNvPr id="1270" name="Google Shape;1270;p52"/>
          <p:cNvSpPr/>
          <p:nvPr/>
        </p:nvSpPr>
        <p:spPr>
          <a:xfrm>
            <a:off x="711200" y="2225035"/>
            <a:ext cx="8632825" cy="24588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Quy trình Agile</a:t>
            </a:r>
            <a:endParaRPr/>
          </a:p>
          <a:p>
            <a:pPr indent="0" lvl="0" marL="176213" marR="0" rtl="0" algn="l">
              <a:spcBef>
                <a:spcPts val="800"/>
              </a:spcBef>
              <a:spcAft>
                <a:spcPts val="0"/>
              </a:spcAft>
              <a:buNone/>
            </a:pPr>
            <a:r>
              <a:rPr lang="en-US" sz="1300">
                <a:solidFill>
                  <a:srgbClr val="262626"/>
                </a:solidFill>
                <a:latin typeface="Arial"/>
                <a:ea typeface="Arial"/>
                <a:cs typeface="Arial"/>
                <a:sym typeface="Arial"/>
              </a:rPr>
              <a:t>Thay vì đề cập đến một phương pháp cụ thể, đây là một thuật ngữ chung dành cho các quá trình phát triển linh hoạt và nhanh chóng.</a:t>
            </a:r>
            <a:endParaRPr/>
          </a:p>
          <a:p>
            <a:pPr indent="0" lvl="0" marL="176213" marR="0" rtl="0" algn="l">
              <a:spcBef>
                <a:spcPts val="800"/>
              </a:spcBef>
              <a:spcAft>
                <a:spcPts val="0"/>
              </a:spcAft>
              <a:buNone/>
            </a:pPr>
            <a:r>
              <a:rPr lang="en-US" sz="1300">
                <a:solidFill>
                  <a:srgbClr val="262626"/>
                </a:solidFill>
                <a:latin typeface="Arial"/>
                <a:ea typeface="Arial"/>
                <a:cs typeface="Arial"/>
                <a:sym typeface="Arial"/>
              </a:rPr>
              <a:t>Có nhiều loại phương pháp, chẳng hạn như extreme programming, scrum, crystal family, và extreme modeling, mỗi phương pháp đều có tính năng, phạm vi và sự kết hợp riêng.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Quy trình Lean</a:t>
            </a:r>
            <a:endParaRPr/>
          </a:p>
          <a:p>
            <a:pPr indent="0" lvl="0" marL="176213" marR="0" rtl="0" algn="l">
              <a:spcBef>
                <a:spcPts val="800"/>
              </a:spcBef>
              <a:spcAft>
                <a:spcPts val="0"/>
              </a:spcAft>
              <a:buNone/>
            </a:pPr>
            <a:r>
              <a:rPr lang="en-US" sz="1300">
                <a:solidFill>
                  <a:srgbClr val="262626"/>
                </a:solidFill>
                <a:latin typeface="Arial"/>
                <a:ea typeface="Arial"/>
                <a:cs typeface="Arial"/>
                <a:sym typeface="Arial"/>
              </a:rPr>
              <a:t>Phương pháp áp dụng quy trình của Toyota tại Nhật Bản vào phát triển phần mềm</a:t>
            </a:r>
            <a:endParaRPr/>
          </a:p>
          <a:p>
            <a:pPr indent="0" lvl="0" marL="176213" marR="0" rtl="0" algn="l">
              <a:spcBef>
                <a:spcPts val="800"/>
              </a:spcBef>
              <a:spcAft>
                <a:spcPts val="0"/>
              </a:spcAft>
              <a:buNone/>
            </a:pPr>
            <a:r>
              <a:rPr lang="en-US" sz="1300">
                <a:solidFill>
                  <a:srgbClr val="262626"/>
                </a:solidFill>
                <a:latin typeface="Arial"/>
                <a:ea typeface="Arial"/>
                <a:cs typeface="Arial"/>
                <a:sym typeface="Arial"/>
              </a:rPr>
              <a:t>Các quy trình Lean trong sản xuất để cải thiện năng suất thường được sử dụng để giảm lãng phí bằng cách phát triển phần mềm</a:t>
            </a:r>
            <a:endParaRPr/>
          </a:p>
        </p:txBody>
      </p:sp>
      <p:grpSp>
        <p:nvGrpSpPr>
          <p:cNvPr id="1271" name="Google Shape;1271;p52"/>
          <p:cNvGrpSpPr/>
          <p:nvPr/>
        </p:nvGrpSpPr>
        <p:grpSpPr>
          <a:xfrm>
            <a:off x="416127" y="447433"/>
            <a:ext cx="9051873" cy="276999"/>
            <a:chOff x="416127" y="447433"/>
            <a:chExt cx="9051873" cy="276999"/>
          </a:xfrm>
        </p:grpSpPr>
        <p:sp>
          <p:nvSpPr>
            <p:cNvPr id="1272" name="Google Shape;1272;p52"/>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Thiết kế UX là gì?</a:t>
              </a:r>
              <a:endParaRPr/>
            </a:p>
          </p:txBody>
        </p:sp>
        <p:sp>
          <p:nvSpPr>
            <p:cNvPr id="1273" name="Google Shape;1273;p5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274" name="Google Shape;1274;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thiết kế và cách phát triển UX</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grpSp>
        <p:nvGrpSpPr>
          <p:cNvPr id="1280" name="Google Shape;1280;p53"/>
          <p:cNvGrpSpPr/>
          <p:nvPr/>
        </p:nvGrpSpPr>
        <p:grpSpPr>
          <a:xfrm>
            <a:off x="558800" y="1914369"/>
            <a:ext cx="8785225" cy="215444"/>
            <a:chOff x="1027113" y="2045625"/>
            <a:chExt cx="8785225" cy="215444"/>
          </a:xfrm>
        </p:grpSpPr>
        <p:sp>
          <p:nvSpPr>
            <p:cNvPr id="1281" name="Google Shape;1281;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82" name="Google Shape;1282;p5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phát triển thiết kế UX</a:t>
              </a:r>
              <a:endParaRPr/>
            </a:p>
          </p:txBody>
        </p:sp>
      </p:grpSp>
      <p:grpSp>
        <p:nvGrpSpPr>
          <p:cNvPr id="1283" name="Google Shape;1283;p53"/>
          <p:cNvGrpSpPr/>
          <p:nvPr/>
        </p:nvGrpSpPr>
        <p:grpSpPr>
          <a:xfrm>
            <a:off x="1187352" y="2314989"/>
            <a:ext cx="7066402" cy="3987849"/>
            <a:chOff x="1012092" y="2299749"/>
            <a:chExt cx="7066402" cy="3987849"/>
          </a:xfrm>
        </p:grpSpPr>
        <p:pic>
          <p:nvPicPr>
            <p:cNvPr id="1284" name="Google Shape;1284;p53"/>
            <p:cNvPicPr preferRelativeResize="0"/>
            <p:nvPr/>
          </p:nvPicPr>
          <p:blipFill rotWithShape="1">
            <a:blip r:embed="rId3">
              <a:alphaModFix/>
            </a:blip>
            <a:srcRect b="0" l="0" r="0" t="0"/>
            <a:stretch/>
          </p:blipFill>
          <p:spPr>
            <a:xfrm>
              <a:off x="1012092" y="2299749"/>
              <a:ext cx="7066402" cy="3624734"/>
            </a:xfrm>
            <a:prstGeom prst="rect">
              <a:avLst/>
            </a:prstGeom>
            <a:noFill/>
            <a:ln>
              <a:noFill/>
            </a:ln>
          </p:spPr>
        </p:pic>
        <p:sp>
          <p:nvSpPr>
            <p:cNvPr id="1285" name="Google Shape;1285;p53"/>
            <p:cNvSpPr/>
            <p:nvPr/>
          </p:nvSpPr>
          <p:spPr>
            <a:xfrm>
              <a:off x="2866788" y="6010599"/>
              <a:ext cx="335700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Quy trình thiết kế UI/UX của Hình học thông tin</a:t>
              </a:r>
              <a:endParaRPr/>
            </a:p>
          </p:txBody>
        </p:sp>
      </p:grpSp>
      <p:grpSp>
        <p:nvGrpSpPr>
          <p:cNvPr id="1286" name="Google Shape;1286;p53"/>
          <p:cNvGrpSpPr/>
          <p:nvPr/>
        </p:nvGrpSpPr>
        <p:grpSpPr>
          <a:xfrm>
            <a:off x="416127" y="447433"/>
            <a:ext cx="9051873" cy="276999"/>
            <a:chOff x="416127" y="447433"/>
            <a:chExt cx="9051873" cy="276999"/>
          </a:xfrm>
        </p:grpSpPr>
        <p:sp>
          <p:nvSpPr>
            <p:cNvPr id="1287" name="Google Shape;1287;p53"/>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Thiết kế UX là gì?</a:t>
              </a:r>
              <a:endParaRPr/>
            </a:p>
          </p:txBody>
        </p:sp>
        <p:sp>
          <p:nvSpPr>
            <p:cNvPr id="1288" name="Google Shape;1288;p5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289" name="Google Shape;1289;p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thiết kế và cách phát triển UX</a:t>
            </a:r>
            <a:endParaRPr/>
          </a:p>
        </p:txBody>
      </p:sp>
      <p:sp>
        <p:nvSpPr>
          <p:cNvPr id="1290" name="Google Shape;1290;p53"/>
          <p:cNvSpPr/>
          <p:nvPr/>
        </p:nvSpPr>
        <p:spPr>
          <a:xfrm>
            <a:off x="1444336" y="3314700"/>
            <a:ext cx="1298864" cy="1714500"/>
          </a:xfrm>
          <a:prstGeom prst="ellipse">
            <a:avLst/>
          </a:prstGeom>
          <a:solidFill>
            <a:srgbClr val="FFD966"/>
          </a:solidFill>
          <a:ln cap="flat" cmpd="sng" w="12700">
            <a:solidFill>
              <a:srgbClr val="FFD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Mục tiêu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thiết kế lấy người dùng làm trung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tâm: Thực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tiễn kinh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doanh</a:t>
            </a:r>
            <a:endParaRPr/>
          </a:p>
        </p:txBody>
      </p:sp>
      <p:sp>
        <p:nvSpPr>
          <p:cNvPr id="1291" name="Google Shape;1291;p53"/>
          <p:cNvSpPr/>
          <p:nvPr/>
        </p:nvSpPr>
        <p:spPr>
          <a:xfrm>
            <a:off x="3086100" y="3927763"/>
            <a:ext cx="654627" cy="457200"/>
          </a:xfrm>
          <a:prstGeom prst="ellipse">
            <a:avLst/>
          </a:prstGeom>
          <a:solidFill>
            <a:srgbClr val="92D05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Nghiên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cứu</a:t>
            </a:r>
            <a:endParaRPr/>
          </a:p>
        </p:txBody>
      </p:sp>
      <p:sp>
        <p:nvSpPr>
          <p:cNvPr id="1292" name="Google Shape;1292;p53"/>
          <p:cNvSpPr/>
          <p:nvPr/>
        </p:nvSpPr>
        <p:spPr>
          <a:xfrm>
            <a:off x="3931553" y="3844637"/>
            <a:ext cx="611980" cy="630545"/>
          </a:xfrm>
          <a:prstGeom prst="ellipse">
            <a:avLst/>
          </a:prstGeom>
          <a:solidFill>
            <a:srgbClr val="B3C6E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Kế hoạch</a:t>
            </a:r>
            <a:endParaRPr/>
          </a:p>
        </p:txBody>
      </p:sp>
      <p:sp>
        <p:nvSpPr>
          <p:cNvPr id="1293" name="Google Shape;1293;p53"/>
          <p:cNvSpPr/>
          <p:nvPr/>
        </p:nvSpPr>
        <p:spPr>
          <a:xfrm>
            <a:off x="4723856" y="3935507"/>
            <a:ext cx="699207" cy="483750"/>
          </a:xfrm>
          <a:prstGeom prst="ellipse">
            <a:avLst/>
          </a:prstGeom>
          <a:solidFill>
            <a:srgbClr val="9CC2E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Thiết kế</a:t>
            </a:r>
            <a:endParaRPr/>
          </a:p>
        </p:txBody>
      </p:sp>
      <p:sp>
        <p:nvSpPr>
          <p:cNvPr id="1294" name="Google Shape;1294;p53"/>
          <p:cNvSpPr/>
          <p:nvPr/>
        </p:nvSpPr>
        <p:spPr>
          <a:xfrm>
            <a:off x="5554919" y="3886200"/>
            <a:ext cx="658369" cy="553601"/>
          </a:xfrm>
          <a:prstGeom prst="ellipse">
            <a:avLst/>
          </a:prstGeom>
          <a:solidFill>
            <a:srgbClr val="C55A1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Nguyên</a:t>
            </a:r>
            <a:endParaRPr sz="800">
              <a:solidFill>
                <a:schemeClr val="lt1"/>
              </a:solidFill>
              <a:latin typeface="Arial"/>
              <a:ea typeface="Arial"/>
              <a:cs typeface="Arial"/>
              <a:sym typeface="Arial"/>
            </a:endParaRPr>
          </a:p>
          <a:p>
            <a:pPr indent="0" lvl="0" marL="0" marR="0" rtl="0" algn="ctr">
              <a:spcBef>
                <a:spcPts val="0"/>
              </a:spcBef>
              <a:spcAft>
                <a:spcPts val="0"/>
              </a:spcAft>
              <a:buNone/>
            </a:pPr>
            <a:r>
              <a:rPr lang="en-US" sz="800">
                <a:solidFill>
                  <a:schemeClr val="lt1"/>
                </a:solidFill>
                <a:latin typeface="Arial"/>
                <a:ea typeface="Arial"/>
                <a:cs typeface="Arial"/>
                <a:sym typeface="Arial"/>
              </a:rPr>
              <a:t>mẫu</a:t>
            </a:r>
            <a:endParaRPr sz="800">
              <a:solidFill>
                <a:schemeClr val="lt1"/>
              </a:solidFill>
              <a:latin typeface="Arial"/>
              <a:ea typeface="Arial"/>
              <a:cs typeface="Arial"/>
              <a:sym typeface="Arial"/>
            </a:endParaRPr>
          </a:p>
        </p:txBody>
      </p:sp>
      <p:sp>
        <p:nvSpPr>
          <p:cNvPr id="1295" name="Google Shape;1295;p53"/>
          <p:cNvSpPr/>
          <p:nvPr/>
        </p:nvSpPr>
        <p:spPr>
          <a:xfrm>
            <a:off x="6421372" y="3901213"/>
            <a:ext cx="706792" cy="483750"/>
          </a:xfrm>
          <a:prstGeom prst="ellipse">
            <a:avLst/>
          </a:prstGeom>
          <a:solidFill>
            <a:srgbClr val="F4B08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Thử</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 nghiệm</a:t>
            </a:r>
            <a:endParaRPr/>
          </a:p>
        </p:txBody>
      </p:sp>
      <p:sp>
        <p:nvSpPr>
          <p:cNvPr id="1296" name="Google Shape;1296;p53"/>
          <p:cNvSpPr/>
          <p:nvPr/>
        </p:nvSpPr>
        <p:spPr>
          <a:xfrm>
            <a:off x="7336248" y="4033208"/>
            <a:ext cx="582649" cy="279019"/>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Mục tiêu</a:t>
            </a:r>
            <a:endParaRPr/>
          </a:p>
        </p:txBody>
      </p:sp>
      <p:sp>
        <p:nvSpPr>
          <p:cNvPr id="1297" name="Google Shape;1297;p53"/>
          <p:cNvSpPr/>
          <p:nvPr/>
        </p:nvSpPr>
        <p:spPr>
          <a:xfrm>
            <a:off x="3336240" y="5294230"/>
            <a:ext cx="595313" cy="185738"/>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C55A11"/>
                </a:solidFill>
                <a:latin typeface="Malgun Gothic"/>
                <a:ea typeface="Malgun Gothic"/>
                <a:cs typeface="Malgun Gothic"/>
                <a:sym typeface="Malgun Gothic"/>
              </a:rPr>
              <a:t>Xu </a:t>
            </a:r>
            <a:r>
              <a:rPr lang="en-US" sz="800">
                <a:solidFill>
                  <a:srgbClr val="C55A11"/>
                </a:solidFill>
                <a:latin typeface="Arial"/>
                <a:ea typeface="Arial"/>
                <a:cs typeface="Arial"/>
                <a:sym typeface="Arial"/>
              </a:rPr>
              <a:t>hướng</a:t>
            </a:r>
            <a:endParaRPr/>
          </a:p>
        </p:txBody>
      </p:sp>
      <p:sp>
        <p:nvSpPr>
          <p:cNvPr id="1298" name="Google Shape;1298;p53"/>
          <p:cNvSpPr/>
          <p:nvPr/>
        </p:nvSpPr>
        <p:spPr>
          <a:xfrm>
            <a:off x="4254318" y="5217467"/>
            <a:ext cx="1168745" cy="225755"/>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92D050"/>
                </a:solidFill>
                <a:latin typeface="Arial"/>
                <a:ea typeface="Arial"/>
                <a:cs typeface="Arial"/>
                <a:sym typeface="Arial"/>
              </a:rPr>
              <a:t>Quan sát trực tiếp</a:t>
            </a:r>
            <a:endParaRPr/>
          </a:p>
        </p:txBody>
      </p:sp>
      <p:sp>
        <p:nvSpPr>
          <p:cNvPr id="1299" name="Google Shape;1299;p53"/>
          <p:cNvSpPr/>
          <p:nvPr/>
        </p:nvSpPr>
        <p:spPr>
          <a:xfrm>
            <a:off x="3683903" y="4975606"/>
            <a:ext cx="742624" cy="225755"/>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92D050"/>
                </a:solidFill>
                <a:latin typeface="Arial"/>
                <a:ea typeface="Arial"/>
                <a:cs typeface="Arial"/>
                <a:sym typeface="Arial"/>
              </a:rPr>
              <a:t>Phân tích cạnh tranh</a:t>
            </a:r>
            <a:endParaRPr/>
          </a:p>
        </p:txBody>
      </p:sp>
      <p:sp>
        <p:nvSpPr>
          <p:cNvPr id="1300" name="Google Shape;1300;p53"/>
          <p:cNvSpPr/>
          <p:nvPr/>
        </p:nvSpPr>
        <p:spPr>
          <a:xfrm>
            <a:off x="2957089" y="4568181"/>
            <a:ext cx="897938" cy="250584"/>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rgbClr val="92D050"/>
                </a:solidFill>
                <a:latin typeface="Arial"/>
                <a:ea typeface="Arial"/>
                <a:cs typeface="Arial"/>
                <a:sym typeface="Arial"/>
              </a:rPr>
              <a:t>Phân tích thống kê</a:t>
            </a:r>
            <a:endParaRPr/>
          </a:p>
          <a:p>
            <a:pPr indent="0" lvl="0" marL="0" marR="0" rtl="0" algn="ctr">
              <a:spcBef>
                <a:spcPts val="0"/>
              </a:spcBef>
              <a:spcAft>
                <a:spcPts val="0"/>
              </a:spcAft>
              <a:buNone/>
            </a:pPr>
            <a:r>
              <a:rPr lang="en-US" sz="700">
                <a:solidFill>
                  <a:srgbClr val="92D050"/>
                </a:solidFill>
                <a:latin typeface="Arial"/>
                <a:ea typeface="Arial"/>
                <a:cs typeface="Arial"/>
                <a:sym typeface="Arial"/>
              </a:rPr>
              <a:t>số liệu</a:t>
            </a:r>
            <a:endParaRPr/>
          </a:p>
        </p:txBody>
      </p:sp>
      <p:sp>
        <p:nvSpPr>
          <p:cNvPr id="1301" name="Google Shape;1301;p53"/>
          <p:cNvSpPr/>
          <p:nvPr/>
        </p:nvSpPr>
        <p:spPr>
          <a:xfrm>
            <a:off x="3939393" y="4565889"/>
            <a:ext cx="683257" cy="271415"/>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accent5"/>
                </a:solidFill>
                <a:latin typeface="Arial"/>
                <a:ea typeface="Arial"/>
                <a:cs typeface="Arial"/>
                <a:sym typeface="Arial"/>
              </a:rPr>
              <a:t>Kịch bản </a:t>
            </a:r>
            <a:endParaRPr/>
          </a:p>
          <a:p>
            <a:pPr indent="0" lvl="0" marL="0" marR="0" rtl="0" algn="ctr">
              <a:spcBef>
                <a:spcPts val="0"/>
              </a:spcBef>
              <a:spcAft>
                <a:spcPts val="0"/>
              </a:spcAft>
              <a:buNone/>
            </a:pPr>
            <a:r>
              <a:rPr lang="en-US" sz="800">
                <a:solidFill>
                  <a:schemeClr val="accent5"/>
                </a:solidFill>
                <a:latin typeface="Arial"/>
                <a:ea typeface="Arial"/>
                <a:cs typeface="Arial"/>
                <a:sym typeface="Arial"/>
              </a:rPr>
              <a:t>trường hợp </a:t>
            </a:r>
            <a:endParaRPr/>
          </a:p>
          <a:p>
            <a:pPr indent="0" lvl="0" marL="0" marR="0" rtl="0" algn="ctr">
              <a:spcBef>
                <a:spcPts val="0"/>
              </a:spcBef>
              <a:spcAft>
                <a:spcPts val="0"/>
              </a:spcAft>
              <a:buNone/>
            </a:pPr>
            <a:r>
              <a:rPr lang="en-US" sz="800">
                <a:solidFill>
                  <a:schemeClr val="accent5"/>
                </a:solidFill>
                <a:latin typeface="Arial"/>
                <a:ea typeface="Arial"/>
                <a:cs typeface="Arial"/>
                <a:sym typeface="Arial"/>
              </a:rPr>
              <a:t>sử dụng</a:t>
            </a:r>
            <a:endParaRPr/>
          </a:p>
        </p:txBody>
      </p:sp>
      <p:sp>
        <p:nvSpPr>
          <p:cNvPr id="1302" name="Google Shape;1302;p53"/>
          <p:cNvSpPr/>
          <p:nvPr/>
        </p:nvSpPr>
        <p:spPr>
          <a:xfrm>
            <a:off x="4720551" y="4565113"/>
            <a:ext cx="702511" cy="250584"/>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9CC2E5"/>
                </a:solidFill>
                <a:latin typeface="Arial"/>
                <a:ea typeface="Arial"/>
                <a:cs typeface="Arial"/>
                <a:sym typeface="Arial"/>
              </a:rPr>
              <a:t>Mô hình định </a:t>
            </a:r>
            <a:endParaRPr/>
          </a:p>
          <a:p>
            <a:pPr indent="0" lvl="0" marL="0" marR="0" rtl="0" algn="ctr">
              <a:spcBef>
                <a:spcPts val="0"/>
              </a:spcBef>
              <a:spcAft>
                <a:spcPts val="0"/>
              </a:spcAft>
              <a:buNone/>
            </a:pPr>
            <a:r>
              <a:rPr lang="en-US" sz="800">
                <a:solidFill>
                  <a:srgbClr val="9CC2E5"/>
                </a:solidFill>
                <a:latin typeface="Arial"/>
                <a:ea typeface="Arial"/>
                <a:cs typeface="Arial"/>
                <a:sym typeface="Arial"/>
              </a:rPr>
              <a:t>hướng nghệ </a:t>
            </a:r>
            <a:endParaRPr/>
          </a:p>
          <a:p>
            <a:pPr indent="0" lvl="0" marL="0" marR="0" rtl="0" algn="ctr">
              <a:spcBef>
                <a:spcPts val="0"/>
              </a:spcBef>
              <a:spcAft>
                <a:spcPts val="0"/>
              </a:spcAft>
              <a:buNone/>
            </a:pPr>
            <a:r>
              <a:rPr lang="en-US" sz="800">
                <a:solidFill>
                  <a:srgbClr val="9CC2E5"/>
                </a:solidFill>
                <a:latin typeface="Arial"/>
                <a:ea typeface="Arial"/>
                <a:cs typeface="Arial"/>
                <a:sym typeface="Arial"/>
              </a:rPr>
              <a:t>thuật</a:t>
            </a:r>
            <a:endParaRPr/>
          </a:p>
        </p:txBody>
      </p:sp>
      <p:sp>
        <p:nvSpPr>
          <p:cNvPr id="1303" name="Google Shape;1303;p53"/>
          <p:cNvSpPr/>
          <p:nvPr/>
        </p:nvSpPr>
        <p:spPr>
          <a:xfrm>
            <a:off x="5554919" y="4600263"/>
            <a:ext cx="658368" cy="106819"/>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C55A11"/>
                </a:solidFill>
                <a:latin typeface="Arial"/>
                <a:ea typeface="Arial"/>
                <a:cs typeface="Arial"/>
                <a:sym typeface="Arial"/>
              </a:rPr>
              <a:t>Phỏng đoán</a:t>
            </a:r>
            <a:endParaRPr/>
          </a:p>
        </p:txBody>
      </p:sp>
      <p:sp>
        <p:nvSpPr>
          <p:cNvPr id="1304" name="Google Shape;1304;p53"/>
          <p:cNvSpPr/>
          <p:nvPr/>
        </p:nvSpPr>
        <p:spPr>
          <a:xfrm>
            <a:off x="4552547" y="4940046"/>
            <a:ext cx="1002372" cy="250584"/>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9CC2E5"/>
                </a:solidFill>
                <a:latin typeface="Arial"/>
                <a:ea typeface="Arial"/>
                <a:cs typeface="Arial"/>
                <a:sym typeface="Arial"/>
              </a:rPr>
              <a:t>Âm thanh chiến </a:t>
            </a:r>
            <a:endParaRPr/>
          </a:p>
          <a:p>
            <a:pPr indent="0" lvl="0" marL="0" marR="0" rtl="0" algn="ctr">
              <a:spcBef>
                <a:spcPts val="0"/>
              </a:spcBef>
              <a:spcAft>
                <a:spcPts val="0"/>
              </a:spcAft>
              <a:buNone/>
            </a:pPr>
            <a:r>
              <a:rPr lang="en-US" sz="800">
                <a:solidFill>
                  <a:srgbClr val="9CC2E5"/>
                </a:solidFill>
                <a:latin typeface="Arial"/>
                <a:ea typeface="Arial"/>
                <a:cs typeface="Arial"/>
                <a:sym typeface="Arial"/>
              </a:rPr>
              <a:t>lược nội dung</a:t>
            </a:r>
            <a:endParaRPr/>
          </a:p>
        </p:txBody>
      </p:sp>
      <p:sp>
        <p:nvSpPr>
          <p:cNvPr id="1305" name="Google Shape;1305;p53"/>
          <p:cNvSpPr/>
          <p:nvPr/>
        </p:nvSpPr>
        <p:spPr>
          <a:xfrm>
            <a:off x="7394425" y="4556471"/>
            <a:ext cx="705821" cy="305978"/>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C55A11"/>
                </a:solidFill>
                <a:latin typeface="Arial"/>
                <a:ea typeface="Arial"/>
                <a:cs typeface="Arial"/>
                <a:sym typeface="Arial"/>
              </a:rPr>
              <a:t>Sử dụng và </a:t>
            </a:r>
            <a:endParaRPr/>
          </a:p>
          <a:p>
            <a:pPr indent="0" lvl="0" marL="0" marR="0" rtl="0" algn="ctr">
              <a:spcBef>
                <a:spcPts val="0"/>
              </a:spcBef>
              <a:spcAft>
                <a:spcPts val="0"/>
              </a:spcAft>
              <a:buNone/>
            </a:pPr>
            <a:r>
              <a:rPr lang="en-US" sz="800">
                <a:solidFill>
                  <a:srgbClr val="C55A11"/>
                </a:solidFill>
                <a:latin typeface="Arial"/>
                <a:ea typeface="Arial"/>
                <a:cs typeface="Arial"/>
                <a:sym typeface="Arial"/>
              </a:rPr>
              <a:t>Phân tích</a:t>
            </a:r>
            <a:endParaRPr/>
          </a:p>
        </p:txBody>
      </p:sp>
      <p:sp>
        <p:nvSpPr>
          <p:cNvPr id="1306" name="Google Shape;1306;p53"/>
          <p:cNvSpPr/>
          <p:nvPr/>
        </p:nvSpPr>
        <p:spPr>
          <a:xfrm>
            <a:off x="7155112" y="5079413"/>
            <a:ext cx="705820" cy="138054"/>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C55A11"/>
                </a:solidFill>
                <a:latin typeface="Arial"/>
                <a:ea typeface="Arial"/>
                <a:cs typeface="Arial"/>
                <a:sym typeface="Arial"/>
              </a:rPr>
              <a:t>Chức năng</a:t>
            </a:r>
            <a:endParaRPr/>
          </a:p>
        </p:txBody>
      </p:sp>
      <p:sp>
        <p:nvSpPr>
          <p:cNvPr id="1307" name="Google Shape;1307;p53"/>
          <p:cNvSpPr/>
          <p:nvPr/>
        </p:nvSpPr>
        <p:spPr>
          <a:xfrm>
            <a:off x="3303199" y="3053824"/>
            <a:ext cx="1184981" cy="425345"/>
          </a:xfrm>
          <a:prstGeom prst="ellipse">
            <a:avLst/>
          </a:prstGeom>
          <a:solidFill>
            <a:srgbClr val="F2F2F2"/>
          </a:solidFill>
          <a:ln cap="flat" cmpd="sng" w="12700">
            <a:solidFill>
              <a:srgbClr val="00B05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92D050"/>
                </a:solidFill>
                <a:latin typeface="Arial"/>
                <a:ea typeface="Arial"/>
                <a:cs typeface="Arial"/>
                <a:sym typeface="Arial"/>
              </a:rPr>
              <a:t>Động não</a:t>
            </a:r>
            <a:endParaRPr/>
          </a:p>
          <a:p>
            <a:pPr indent="0" lvl="0" marL="0" marR="0" rtl="0" algn="ctr">
              <a:spcBef>
                <a:spcPts val="0"/>
              </a:spcBef>
              <a:spcAft>
                <a:spcPts val="0"/>
              </a:spcAft>
              <a:buNone/>
            </a:pPr>
            <a:r>
              <a:rPr lang="en-US" sz="800">
                <a:solidFill>
                  <a:srgbClr val="92D050"/>
                </a:solidFill>
                <a:latin typeface="Arial"/>
                <a:ea typeface="Arial"/>
                <a:cs typeface="Arial"/>
                <a:sym typeface="Arial"/>
              </a:rPr>
              <a:t>Bảng trắng, phác </a:t>
            </a:r>
            <a:endParaRPr/>
          </a:p>
          <a:p>
            <a:pPr indent="0" lvl="0" marL="0" marR="0" rtl="0" algn="ctr">
              <a:spcBef>
                <a:spcPts val="0"/>
              </a:spcBef>
              <a:spcAft>
                <a:spcPts val="0"/>
              </a:spcAft>
              <a:buNone/>
            </a:pPr>
            <a:r>
              <a:rPr lang="en-US" sz="800">
                <a:solidFill>
                  <a:srgbClr val="92D050"/>
                </a:solidFill>
                <a:latin typeface="Arial"/>
                <a:ea typeface="Arial"/>
                <a:cs typeface="Arial"/>
                <a:sym typeface="Arial"/>
              </a:rPr>
              <a:t>thảo, v…</a:t>
            </a:r>
            <a:endParaRPr/>
          </a:p>
        </p:txBody>
      </p:sp>
      <p:sp>
        <p:nvSpPr>
          <p:cNvPr id="1308" name="Google Shape;1308;p53"/>
          <p:cNvSpPr/>
          <p:nvPr/>
        </p:nvSpPr>
        <p:spPr>
          <a:xfrm>
            <a:off x="4552547" y="2654543"/>
            <a:ext cx="1155075" cy="425345"/>
          </a:xfrm>
          <a:prstGeom prst="ellipse">
            <a:avLst/>
          </a:prstGeom>
          <a:solidFill>
            <a:srgbClr val="00B050"/>
          </a:solidFill>
          <a:ln cap="flat" cmpd="sng" w="12700">
            <a:solidFill>
              <a:srgbClr val="00B05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Sự lặp lại được </a:t>
            </a:r>
            <a:endParaRPr/>
          </a:p>
          <a:p>
            <a:pPr indent="0" lvl="0" marL="0" marR="0" rtl="0" algn="ctr">
              <a:spcBef>
                <a:spcPts val="0"/>
              </a:spcBef>
              <a:spcAft>
                <a:spcPts val="0"/>
              </a:spcAft>
              <a:buNone/>
            </a:pPr>
            <a:r>
              <a:rPr lang="en-US" sz="800">
                <a:solidFill>
                  <a:schemeClr val="lt1"/>
                </a:solidFill>
                <a:latin typeface="Arial"/>
                <a:ea typeface="Arial"/>
                <a:cs typeface="Arial"/>
                <a:sym typeface="Arial"/>
              </a:rPr>
              <a:t>thông báo</a:t>
            </a:r>
            <a:endParaRPr/>
          </a:p>
        </p:txBody>
      </p:sp>
      <p:sp>
        <p:nvSpPr>
          <p:cNvPr id="1309" name="Google Shape;1309;p53"/>
          <p:cNvSpPr/>
          <p:nvPr/>
        </p:nvSpPr>
        <p:spPr>
          <a:xfrm>
            <a:off x="3000184" y="3588145"/>
            <a:ext cx="854843" cy="230642"/>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92D050"/>
                </a:solidFill>
                <a:latin typeface="Arial"/>
                <a:ea typeface="Arial"/>
                <a:cs typeface="Arial"/>
                <a:sym typeface="Arial"/>
              </a:rPr>
              <a:t>Nhóm tập trung nghiên cứu người dùng</a:t>
            </a:r>
            <a:endParaRPr/>
          </a:p>
        </p:txBody>
      </p:sp>
      <p:sp>
        <p:nvSpPr>
          <p:cNvPr id="1310" name="Google Shape;1310;p53"/>
          <p:cNvSpPr/>
          <p:nvPr/>
        </p:nvSpPr>
        <p:spPr>
          <a:xfrm>
            <a:off x="3905650" y="3569876"/>
            <a:ext cx="683257" cy="252472"/>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accent5"/>
                </a:solidFill>
                <a:latin typeface="Arial"/>
                <a:ea typeface="Arial"/>
                <a:cs typeface="Arial"/>
                <a:sym typeface="Arial"/>
              </a:rPr>
              <a:t>Kịch bản tiến </a:t>
            </a:r>
            <a:endParaRPr/>
          </a:p>
          <a:p>
            <a:pPr indent="0" lvl="0" marL="0" marR="0" rtl="0" algn="ctr">
              <a:spcBef>
                <a:spcPts val="0"/>
              </a:spcBef>
              <a:spcAft>
                <a:spcPts val="0"/>
              </a:spcAft>
              <a:buNone/>
            </a:pPr>
            <a:r>
              <a:rPr lang="en-US" sz="800">
                <a:solidFill>
                  <a:schemeClr val="accent5"/>
                </a:solidFill>
                <a:latin typeface="Arial"/>
                <a:ea typeface="Arial"/>
                <a:cs typeface="Arial"/>
                <a:sym typeface="Arial"/>
              </a:rPr>
              <a:t>trình người </a:t>
            </a:r>
            <a:endParaRPr/>
          </a:p>
          <a:p>
            <a:pPr indent="0" lvl="0" marL="0" marR="0" rtl="0" algn="ctr">
              <a:spcBef>
                <a:spcPts val="0"/>
              </a:spcBef>
              <a:spcAft>
                <a:spcPts val="0"/>
              </a:spcAft>
              <a:buNone/>
            </a:pPr>
            <a:r>
              <a:rPr lang="en-US" sz="800">
                <a:solidFill>
                  <a:schemeClr val="accent5"/>
                </a:solidFill>
                <a:latin typeface="Arial"/>
                <a:ea typeface="Arial"/>
                <a:cs typeface="Arial"/>
                <a:sym typeface="Arial"/>
              </a:rPr>
              <a:t>dùng</a:t>
            </a:r>
            <a:endParaRPr/>
          </a:p>
        </p:txBody>
      </p:sp>
      <p:sp>
        <p:nvSpPr>
          <p:cNvPr id="1311" name="Google Shape;1311;p53"/>
          <p:cNvSpPr/>
          <p:nvPr/>
        </p:nvSpPr>
        <p:spPr>
          <a:xfrm>
            <a:off x="5460883" y="3610593"/>
            <a:ext cx="752403" cy="106820"/>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C55A11"/>
                </a:solidFill>
                <a:latin typeface="Arial"/>
                <a:ea typeface="Arial"/>
                <a:cs typeface="Arial"/>
                <a:sym typeface="Arial"/>
              </a:rPr>
              <a:t>Tương tác</a:t>
            </a:r>
            <a:endParaRPr/>
          </a:p>
        </p:txBody>
      </p:sp>
      <p:sp>
        <p:nvSpPr>
          <p:cNvPr id="1312" name="Google Shape;1312;p53"/>
          <p:cNvSpPr/>
          <p:nvPr/>
        </p:nvSpPr>
        <p:spPr>
          <a:xfrm>
            <a:off x="6628840" y="3538094"/>
            <a:ext cx="914960" cy="179320"/>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C55A11"/>
                </a:solidFill>
                <a:latin typeface="Arial"/>
                <a:ea typeface="Arial"/>
                <a:cs typeface="Arial"/>
                <a:sym typeface="Arial"/>
              </a:rPr>
              <a:t>Kiểm tra</a:t>
            </a:r>
            <a:endParaRPr/>
          </a:p>
          <a:p>
            <a:pPr indent="0" lvl="0" marL="0" marR="0" rtl="0" algn="ctr">
              <a:spcBef>
                <a:spcPts val="0"/>
              </a:spcBef>
              <a:spcAft>
                <a:spcPts val="0"/>
              </a:spcAft>
              <a:buNone/>
            </a:pPr>
            <a:r>
              <a:rPr lang="en-US" sz="800">
                <a:solidFill>
                  <a:srgbClr val="C55A11"/>
                </a:solidFill>
                <a:latin typeface="Arial"/>
                <a:ea typeface="Arial"/>
                <a:cs typeface="Arial"/>
                <a:sym typeface="Arial"/>
              </a:rPr>
              <a:t>tính khả dụng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5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Trường hợp sử dụng &amp; Storyboard</a:t>
            </a:r>
            <a:endParaRPr/>
          </a:p>
        </p:txBody>
      </p:sp>
      <p:sp>
        <p:nvSpPr>
          <p:cNvPr id="1319" name="Google Shape;1319;p54"/>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5.</a:t>
            </a:r>
            <a:endParaRPr/>
          </a:p>
        </p:txBody>
      </p:sp>
      <p:grpSp>
        <p:nvGrpSpPr>
          <p:cNvPr id="1320" name="Google Shape;1320;p54"/>
          <p:cNvGrpSpPr/>
          <p:nvPr/>
        </p:nvGrpSpPr>
        <p:grpSpPr>
          <a:xfrm>
            <a:off x="1051644" y="3971927"/>
            <a:ext cx="5702300" cy="278172"/>
            <a:chOff x="1051644" y="3971927"/>
            <a:chExt cx="5702300" cy="278172"/>
          </a:xfrm>
        </p:grpSpPr>
        <p:sp>
          <p:nvSpPr>
            <p:cNvPr id="1321" name="Google Shape;1321;p54"/>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5.1. Tạo trường hợp sử dụng</a:t>
              </a:r>
              <a:endParaRPr sz="1800">
                <a:solidFill>
                  <a:srgbClr val="3F3F3F"/>
                </a:solidFill>
                <a:latin typeface="Arial"/>
                <a:ea typeface="Arial"/>
                <a:cs typeface="Arial"/>
                <a:sym typeface="Arial"/>
              </a:endParaRPr>
            </a:p>
          </p:txBody>
        </p:sp>
        <p:sp>
          <p:nvSpPr>
            <p:cNvPr id="1322" name="Google Shape;1322;p54"/>
            <p:cNvSpPr/>
            <p:nvPr/>
          </p:nvSpPr>
          <p:spPr>
            <a:xfrm>
              <a:off x="1051644" y="397192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grpSp>
        <p:nvGrpSpPr>
          <p:cNvPr id="1328" name="Google Shape;1328;p55"/>
          <p:cNvGrpSpPr/>
          <p:nvPr/>
        </p:nvGrpSpPr>
        <p:grpSpPr>
          <a:xfrm>
            <a:off x="558800" y="1913890"/>
            <a:ext cx="8785225" cy="507831"/>
            <a:chOff x="1027113" y="2045625"/>
            <a:chExt cx="8785225" cy="507831"/>
          </a:xfrm>
        </p:grpSpPr>
        <p:sp>
          <p:nvSpPr>
            <p:cNvPr id="1329" name="Google Shape;1329;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30" name="Google Shape;1330;p55"/>
            <p:cNvSpPr/>
            <p:nvPr/>
          </p:nvSpPr>
          <p:spPr>
            <a:xfrm>
              <a:off x="1179513" y="2045625"/>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Đây là một kịch bản thể hiện hoạt động của hệ thống dưới góc nhìn của người dùng, và quá trình tìm ra các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yêu cầu cho một hệ thống.</a:t>
              </a:r>
              <a:endParaRPr/>
            </a:p>
          </p:txBody>
        </p:sp>
      </p:grpSp>
      <p:grpSp>
        <p:nvGrpSpPr>
          <p:cNvPr id="1331" name="Google Shape;1331;p55"/>
          <p:cNvGrpSpPr/>
          <p:nvPr/>
        </p:nvGrpSpPr>
        <p:grpSpPr>
          <a:xfrm>
            <a:off x="558800" y="2532757"/>
            <a:ext cx="8785225" cy="215444"/>
            <a:chOff x="1027113" y="2045625"/>
            <a:chExt cx="8785225" cy="215444"/>
          </a:xfrm>
        </p:grpSpPr>
        <p:sp>
          <p:nvSpPr>
            <p:cNvPr id="1332" name="Google Shape;1332;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33" name="Google Shape;1333;p5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cụ giúp những người đang phân tích hệ thống có thể xác định cách sử dụng hệ thống</a:t>
              </a:r>
              <a:endParaRPr/>
            </a:p>
          </p:txBody>
        </p:sp>
      </p:grpSp>
      <p:sp>
        <p:nvSpPr>
          <p:cNvPr id="1334" name="Google Shape;1334;p55"/>
          <p:cNvSpPr/>
          <p:nvPr/>
        </p:nvSpPr>
        <p:spPr>
          <a:xfrm>
            <a:off x="711200" y="3492485"/>
            <a:ext cx="8632825" cy="1951029"/>
          </a:xfrm>
          <a:prstGeom prst="rect">
            <a:avLst/>
          </a:prstGeom>
          <a:noFill/>
          <a:ln>
            <a:noFill/>
          </a:ln>
        </p:spPr>
        <p:txBody>
          <a:bodyPr anchorCtr="0" anchor="t" bIns="72000" lIns="0" spcFirstLastPara="1" rIns="144000" wrap="square" tIns="72000">
            <a:spAutoFit/>
          </a:bodyPr>
          <a:lstStyle/>
          <a:p>
            <a:pPr indent="-254000" lvl="0" marL="254000" marR="0" rtl="0" algn="l">
              <a:spcBef>
                <a:spcPts val="0"/>
              </a:spcBef>
              <a:spcAft>
                <a:spcPts val="0"/>
              </a:spcAft>
              <a:buClr>
                <a:srgbClr val="193EB0"/>
              </a:buClr>
              <a:buSzPts val="1400"/>
              <a:buFont typeface="Arial"/>
              <a:buAutoNum type="arabicPeriod"/>
            </a:pPr>
            <a:r>
              <a:rPr lang="en-US" sz="1400">
                <a:solidFill>
                  <a:srgbClr val="262626"/>
                </a:solidFill>
                <a:latin typeface="Arial"/>
                <a:ea typeface="Arial"/>
                <a:cs typeface="Arial"/>
                <a:sym typeface="Arial"/>
              </a:rPr>
              <a:t>Tìm kiếm yêu cầu cho hệ thống.</a:t>
            </a:r>
            <a:endParaRPr/>
          </a:p>
          <a:p>
            <a:pPr indent="-254000" lvl="0" marL="254000" marR="0" rtl="0" algn="l">
              <a:spcBef>
                <a:spcPts val="800"/>
              </a:spcBef>
              <a:spcAft>
                <a:spcPts val="0"/>
              </a:spcAft>
              <a:buClr>
                <a:srgbClr val="193EB0"/>
              </a:buClr>
              <a:buSzPts val="1400"/>
              <a:buFont typeface="Arial"/>
              <a:buAutoNum type="arabicPeriod"/>
            </a:pPr>
            <a:r>
              <a:rPr lang="en-US" sz="1400">
                <a:solidFill>
                  <a:srgbClr val="262626"/>
                </a:solidFill>
                <a:latin typeface="Arial"/>
                <a:ea typeface="Arial"/>
                <a:cs typeface="Arial"/>
                <a:sym typeface="Arial"/>
              </a:rPr>
              <a:t>Tìm tất cả các tác nhân liên quan đến trường hợp sử dụng của hệ thống.</a:t>
            </a:r>
            <a:endParaRPr/>
          </a:p>
          <a:p>
            <a:pPr indent="-254000" lvl="0" marL="254000" marR="0" rtl="0" algn="l">
              <a:spcBef>
                <a:spcPts val="800"/>
              </a:spcBef>
              <a:spcAft>
                <a:spcPts val="0"/>
              </a:spcAft>
              <a:buClr>
                <a:srgbClr val="193EB0"/>
              </a:buClr>
              <a:buSzPts val="1400"/>
              <a:buFont typeface="Arial"/>
              <a:buAutoNum type="arabicPeriod"/>
            </a:pPr>
            <a:r>
              <a:rPr lang="en-US" sz="1400">
                <a:solidFill>
                  <a:srgbClr val="262626"/>
                </a:solidFill>
                <a:latin typeface="Arial"/>
                <a:ea typeface="Arial"/>
                <a:cs typeface="Arial"/>
                <a:sym typeface="Arial"/>
              </a:rPr>
              <a:t>Tìm tất cả các trường hợp sử dụng được yêu cầu bởi một tác nhân.</a:t>
            </a:r>
            <a:endParaRPr/>
          </a:p>
          <a:p>
            <a:pPr indent="-254000" lvl="0" marL="254000" marR="0" rtl="0" algn="l">
              <a:spcBef>
                <a:spcPts val="800"/>
              </a:spcBef>
              <a:spcAft>
                <a:spcPts val="0"/>
              </a:spcAft>
              <a:buClr>
                <a:srgbClr val="193EB0"/>
              </a:buClr>
              <a:buSzPts val="1400"/>
              <a:buFont typeface="Arial"/>
              <a:buAutoNum type="arabicPeriod"/>
            </a:pPr>
            <a:r>
              <a:rPr lang="en-US" sz="1400">
                <a:solidFill>
                  <a:srgbClr val="262626"/>
                </a:solidFill>
                <a:latin typeface="Arial"/>
                <a:ea typeface="Arial"/>
                <a:cs typeface="Arial"/>
                <a:sym typeface="Arial"/>
              </a:rPr>
              <a:t>Tinh chỉnh các dịch vụ cho các trường hợp sử dụng thông thường.</a:t>
            </a:r>
            <a:endParaRPr/>
          </a:p>
          <a:p>
            <a:pPr indent="-254000" lvl="0" marL="254000" marR="0" rtl="0" algn="l">
              <a:spcBef>
                <a:spcPts val="800"/>
              </a:spcBef>
              <a:spcAft>
                <a:spcPts val="0"/>
              </a:spcAft>
              <a:buClr>
                <a:srgbClr val="193EB0"/>
              </a:buClr>
              <a:buSzPts val="1400"/>
              <a:buFont typeface="Arial"/>
              <a:buAutoNum type="arabicPeriod"/>
            </a:pPr>
            <a:r>
              <a:rPr lang="en-US" sz="1400">
                <a:solidFill>
                  <a:srgbClr val="262626"/>
                </a:solidFill>
                <a:latin typeface="Arial"/>
                <a:ea typeface="Arial"/>
                <a:cs typeface="Arial"/>
                <a:sym typeface="Arial"/>
              </a:rPr>
              <a:t>Liệt kê các trường hợp sử dụng và xác định các yếu tố chính của từng trường hợp sử dụng.</a:t>
            </a:r>
            <a:endParaRPr/>
          </a:p>
          <a:p>
            <a:pPr indent="-254000" lvl="0" marL="254000" marR="0" rtl="0" algn="l">
              <a:spcBef>
                <a:spcPts val="800"/>
              </a:spcBef>
              <a:spcAft>
                <a:spcPts val="0"/>
              </a:spcAft>
              <a:buClr>
                <a:srgbClr val="193EB0"/>
              </a:buClr>
              <a:buSzPts val="1400"/>
              <a:buFont typeface="Arial"/>
              <a:buAutoNum type="arabicPeriod"/>
            </a:pPr>
            <a:r>
              <a:rPr lang="en-US" sz="1400">
                <a:solidFill>
                  <a:srgbClr val="262626"/>
                </a:solidFill>
                <a:latin typeface="Arial"/>
                <a:ea typeface="Arial"/>
                <a:cs typeface="Arial"/>
                <a:sym typeface="Arial"/>
              </a:rPr>
              <a:t>Ghi tài liệu trường hợp sử dụng.</a:t>
            </a:r>
            <a:endParaRPr/>
          </a:p>
        </p:txBody>
      </p:sp>
      <p:grpSp>
        <p:nvGrpSpPr>
          <p:cNvPr id="1335" name="Google Shape;1335;p55"/>
          <p:cNvGrpSpPr/>
          <p:nvPr/>
        </p:nvGrpSpPr>
        <p:grpSpPr>
          <a:xfrm>
            <a:off x="416127" y="447433"/>
            <a:ext cx="9051873" cy="276999"/>
            <a:chOff x="416127" y="447433"/>
            <a:chExt cx="9051873" cy="276999"/>
          </a:xfrm>
        </p:grpSpPr>
        <p:sp>
          <p:nvSpPr>
            <p:cNvPr id="1336" name="Google Shape;1336;p55"/>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Tạo trường hợp sử dụng</a:t>
              </a:r>
              <a:endParaRPr/>
            </a:p>
          </p:txBody>
        </p:sp>
        <p:sp>
          <p:nvSpPr>
            <p:cNvPr id="1337" name="Google Shape;1337;p5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1338" name="Google Shape;1338;p5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Tạo trường hợp sử dụng</a:t>
            </a:r>
            <a:endParaRPr/>
          </a:p>
        </p:txBody>
      </p:sp>
      <p:sp>
        <p:nvSpPr>
          <p:cNvPr id="1339" name="Google Shape;1339;p55"/>
          <p:cNvSpPr/>
          <p:nvPr/>
        </p:nvSpPr>
        <p:spPr>
          <a:xfrm>
            <a:off x="449998" y="30890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tạo trường hợp sử dụng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grpSp>
        <p:nvGrpSpPr>
          <p:cNvPr id="1345" name="Google Shape;1345;p56"/>
          <p:cNvGrpSpPr/>
          <p:nvPr/>
        </p:nvGrpSpPr>
        <p:grpSpPr>
          <a:xfrm>
            <a:off x="558800" y="1913144"/>
            <a:ext cx="3268895" cy="215444"/>
            <a:chOff x="1027113" y="2045625"/>
            <a:chExt cx="3268895" cy="215444"/>
          </a:xfrm>
        </p:grpSpPr>
        <p:sp>
          <p:nvSpPr>
            <p:cNvPr id="1346" name="Google Shape;1346;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47" name="Google Shape;1347;p56"/>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Ví dụ</a:t>
              </a:r>
              <a:endParaRPr sz="1400">
                <a:solidFill>
                  <a:srgbClr val="262626"/>
                </a:solidFill>
                <a:latin typeface="Arial"/>
                <a:ea typeface="Arial"/>
                <a:cs typeface="Arial"/>
                <a:sym typeface="Arial"/>
              </a:endParaRPr>
            </a:p>
          </p:txBody>
        </p:sp>
      </p:grpSp>
      <p:grpSp>
        <p:nvGrpSpPr>
          <p:cNvPr id="1348" name="Google Shape;1348;p56"/>
          <p:cNvGrpSpPr/>
          <p:nvPr/>
        </p:nvGrpSpPr>
        <p:grpSpPr>
          <a:xfrm>
            <a:off x="558800" y="2554288"/>
            <a:ext cx="8421271" cy="3313112"/>
            <a:chOff x="922754" y="2744788"/>
            <a:chExt cx="8421271" cy="3313112"/>
          </a:xfrm>
        </p:grpSpPr>
        <p:sp>
          <p:nvSpPr>
            <p:cNvPr id="1349" name="Google Shape;1349;p56"/>
            <p:cNvSpPr/>
            <p:nvPr/>
          </p:nvSpPr>
          <p:spPr>
            <a:xfrm rot="-706497">
              <a:off x="4911316" y="3206892"/>
              <a:ext cx="2392945" cy="146200"/>
            </a:xfrm>
            <a:prstGeom prst="rightArrow">
              <a:avLst>
                <a:gd fmla="val 50000" name="adj1"/>
                <a:gd fmla="val 50000" name="adj2"/>
              </a:avLst>
            </a:prstGeom>
            <a:gradFill>
              <a:gsLst>
                <a:gs pos="0">
                  <a:srgbClr val="F6F9FC">
                    <a:alpha val="0"/>
                  </a:srgbClr>
                </a:gs>
                <a:gs pos="46000">
                  <a:srgbClr val="A5A5A5"/>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50" name="Google Shape;1350;p56"/>
            <p:cNvSpPr/>
            <p:nvPr/>
          </p:nvSpPr>
          <p:spPr>
            <a:xfrm flipH="1" rot="-10093503">
              <a:off x="4911315" y="4045091"/>
              <a:ext cx="2392945" cy="146200"/>
            </a:xfrm>
            <a:prstGeom prst="rightArrow">
              <a:avLst>
                <a:gd fmla="val 50000" name="adj1"/>
                <a:gd fmla="val 50000" name="adj2"/>
              </a:avLst>
            </a:prstGeom>
            <a:gradFill>
              <a:gsLst>
                <a:gs pos="0">
                  <a:srgbClr val="F6F9FC">
                    <a:alpha val="0"/>
                  </a:srgbClr>
                </a:gs>
                <a:gs pos="46000">
                  <a:srgbClr val="A5A5A5"/>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51" name="Google Shape;1351;p56"/>
            <p:cNvSpPr/>
            <p:nvPr/>
          </p:nvSpPr>
          <p:spPr>
            <a:xfrm flipH="1" rot="2316646">
              <a:off x="4678159" y="4817551"/>
              <a:ext cx="3079141" cy="146200"/>
            </a:xfrm>
            <a:prstGeom prst="rightArrow">
              <a:avLst>
                <a:gd fmla="val 50000" name="adj1"/>
                <a:gd fmla="val 50000" name="adj2"/>
              </a:avLst>
            </a:prstGeom>
            <a:gradFill>
              <a:gsLst>
                <a:gs pos="0">
                  <a:srgbClr val="F6F9FC">
                    <a:alpha val="0"/>
                  </a:srgbClr>
                </a:gs>
                <a:gs pos="46000">
                  <a:srgbClr val="A5A5A5"/>
                </a:gs>
                <a:gs pos="100000">
                  <a:srgbClr val="A5A5A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52" name="Google Shape;1352;p56"/>
            <p:cNvSpPr/>
            <p:nvPr/>
          </p:nvSpPr>
          <p:spPr>
            <a:xfrm flipH="1" rot="10800000">
              <a:off x="3763265" y="3969518"/>
              <a:ext cx="457200" cy="948331"/>
            </a:xfrm>
            <a:prstGeom prst="downArrow">
              <a:avLst>
                <a:gd fmla="val 50000" name="adj1"/>
                <a:gd fmla="val 50000" name="adj2"/>
              </a:avLst>
            </a:prstGeom>
            <a:gradFill>
              <a:gsLst>
                <a:gs pos="0">
                  <a:srgbClr val="F6F9FC">
                    <a:alpha val="0"/>
                  </a:srgbClr>
                </a:gs>
                <a:gs pos="63000">
                  <a:srgbClr val="3F3F3F"/>
                </a:gs>
                <a:gs pos="100000">
                  <a:srgbClr val="3F3F3F"/>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53" name="Google Shape;1353;p56"/>
            <p:cNvSpPr/>
            <p:nvPr/>
          </p:nvSpPr>
          <p:spPr>
            <a:xfrm>
              <a:off x="5833421" y="2798902"/>
              <a:ext cx="83989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Bao gồm</a:t>
              </a:r>
              <a:endParaRPr sz="1200">
                <a:solidFill>
                  <a:srgbClr val="3F3F3F"/>
                </a:solidFill>
                <a:latin typeface="Arial"/>
                <a:ea typeface="Arial"/>
                <a:cs typeface="Arial"/>
                <a:sym typeface="Arial"/>
              </a:endParaRPr>
            </a:p>
          </p:txBody>
        </p:sp>
        <p:sp>
          <p:nvSpPr>
            <p:cNvPr id="1354" name="Google Shape;1354;p56"/>
            <p:cNvSpPr/>
            <p:nvPr/>
          </p:nvSpPr>
          <p:spPr>
            <a:xfrm>
              <a:off x="5800560" y="5135702"/>
              <a:ext cx="75052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Mở rộng</a:t>
              </a:r>
              <a:endParaRPr sz="1200">
                <a:solidFill>
                  <a:srgbClr val="3F3F3F"/>
                </a:solidFill>
                <a:latin typeface="Arial"/>
                <a:ea typeface="Arial"/>
                <a:cs typeface="Arial"/>
                <a:sym typeface="Arial"/>
              </a:endParaRPr>
            </a:p>
          </p:txBody>
        </p:sp>
        <p:grpSp>
          <p:nvGrpSpPr>
            <p:cNvPr id="1355" name="Google Shape;1355;p56"/>
            <p:cNvGrpSpPr/>
            <p:nvPr/>
          </p:nvGrpSpPr>
          <p:grpSpPr>
            <a:xfrm>
              <a:off x="1666341" y="3514271"/>
              <a:ext cx="1378856" cy="1721807"/>
              <a:chOff x="1577441" y="3526971"/>
              <a:chExt cx="1378856" cy="1721807"/>
            </a:xfrm>
          </p:grpSpPr>
          <p:cxnSp>
            <p:nvCxnSpPr>
              <p:cNvPr id="1356" name="Google Shape;1356;p56"/>
              <p:cNvCxnSpPr/>
              <p:nvPr/>
            </p:nvCxnSpPr>
            <p:spPr>
              <a:xfrm flipH="1" rot="10800000">
                <a:off x="1577441" y="3526971"/>
                <a:ext cx="1378856" cy="754743"/>
              </a:xfrm>
              <a:prstGeom prst="straightConnector1">
                <a:avLst/>
              </a:prstGeom>
              <a:noFill/>
              <a:ln cap="flat" cmpd="sng" w="9525">
                <a:solidFill>
                  <a:srgbClr val="A5A5A5"/>
                </a:solidFill>
                <a:prstDash val="solid"/>
                <a:miter lim="800000"/>
                <a:headEnd len="sm" w="sm" type="none"/>
                <a:tailEnd len="sm" w="sm" type="none"/>
              </a:ln>
            </p:spPr>
          </p:cxnSp>
          <p:cxnSp>
            <p:nvCxnSpPr>
              <p:cNvPr id="1357" name="Google Shape;1357;p56"/>
              <p:cNvCxnSpPr/>
              <p:nvPr/>
            </p:nvCxnSpPr>
            <p:spPr>
              <a:xfrm>
                <a:off x="1577441" y="4494035"/>
                <a:ext cx="1378856" cy="754743"/>
              </a:xfrm>
              <a:prstGeom prst="straightConnector1">
                <a:avLst/>
              </a:prstGeom>
              <a:noFill/>
              <a:ln cap="flat" cmpd="sng" w="9525">
                <a:solidFill>
                  <a:srgbClr val="A5A5A5"/>
                </a:solidFill>
                <a:prstDash val="solid"/>
                <a:miter lim="800000"/>
                <a:headEnd len="sm" w="sm" type="none"/>
                <a:tailEnd len="sm" w="sm" type="none"/>
              </a:ln>
            </p:spPr>
          </p:cxnSp>
        </p:grpSp>
        <p:grpSp>
          <p:nvGrpSpPr>
            <p:cNvPr id="1358" name="Google Shape;1358;p56"/>
            <p:cNvGrpSpPr/>
            <p:nvPr/>
          </p:nvGrpSpPr>
          <p:grpSpPr>
            <a:xfrm>
              <a:off x="2959100" y="2744788"/>
              <a:ext cx="6384925" cy="3313112"/>
              <a:chOff x="3431642" y="2906450"/>
              <a:chExt cx="4758271" cy="2965493"/>
            </a:xfrm>
          </p:grpSpPr>
          <p:grpSp>
            <p:nvGrpSpPr>
              <p:cNvPr id="1359" name="Google Shape;1359;p56"/>
              <p:cNvGrpSpPr/>
              <p:nvPr/>
            </p:nvGrpSpPr>
            <p:grpSpPr>
              <a:xfrm>
                <a:off x="3431642" y="3389050"/>
                <a:ext cx="1519771" cy="2000293"/>
                <a:chOff x="3431642" y="3312850"/>
                <a:chExt cx="1519771" cy="2000293"/>
              </a:xfrm>
            </p:grpSpPr>
            <p:grpSp>
              <p:nvGrpSpPr>
                <p:cNvPr id="1360" name="Google Shape;1360;p56"/>
                <p:cNvGrpSpPr/>
                <p:nvPr/>
              </p:nvGrpSpPr>
              <p:grpSpPr>
                <a:xfrm>
                  <a:off x="3431642" y="3312850"/>
                  <a:ext cx="1519771" cy="565193"/>
                  <a:chOff x="5136314" y="4551118"/>
                  <a:chExt cx="1519771" cy="565193"/>
                </a:xfrm>
              </p:grpSpPr>
              <p:sp>
                <p:nvSpPr>
                  <p:cNvPr id="1361" name="Google Shape;1361;p56"/>
                  <p:cNvSpPr/>
                  <p:nvPr/>
                </p:nvSpPr>
                <p:spPr>
                  <a:xfrm>
                    <a:off x="5136314" y="4551118"/>
                    <a:ext cx="1519771" cy="565193"/>
                  </a:xfrm>
                  <a:prstGeom prst="rect">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362" name="Google Shape;1362;p56"/>
                  <p:cNvSpPr/>
                  <p:nvPr/>
                </p:nvSpPr>
                <p:spPr>
                  <a:xfrm>
                    <a:off x="5261740" y="4695972"/>
                    <a:ext cx="1268920" cy="27548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Chuyển giao tức thì</a:t>
                    </a:r>
                    <a:endParaRPr sz="1400">
                      <a:solidFill>
                        <a:schemeClr val="lt1"/>
                      </a:solidFill>
                      <a:latin typeface="Arial"/>
                      <a:ea typeface="Arial"/>
                      <a:cs typeface="Arial"/>
                      <a:sym typeface="Arial"/>
                    </a:endParaRPr>
                  </a:p>
                </p:txBody>
              </p:sp>
            </p:grpSp>
            <p:grpSp>
              <p:nvGrpSpPr>
                <p:cNvPr id="1363" name="Google Shape;1363;p56"/>
                <p:cNvGrpSpPr/>
                <p:nvPr/>
              </p:nvGrpSpPr>
              <p:grpSpPr>
                <a:xfrm>
                  <a:off x="3431642" y="4747950"/>
                  <a:ext cx="1519771" cy="565193"/>
                  <a:chOff x="5136314" y="4551118"/>
                  <a:chExt cx="1519771" cy="565193"/>
                </a:xfrm>
              </p:grpSpPr>
              <p:sp>
                <p:nvSpPr>
                  <p:cNvPr id="1364" name="Google Shape;1364;p56"/>
                  <p:cNvSpPr/>
                  <p:nvPr/>
                </p:nvSpPr>
                <p:spPr>
                  <a:xfrm>
                    <a:off x="5136314" y="4551118"/>
                    <a:ext cx="1519771" cy="565193"/>
                  </a:xfrm>
                  <a:prstGeom prst="rect">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365" name="Google Shape;1365;p56"/>
                  <p:cNvSpPr/>
                  <p:nvPr/>
                </p:nvSpPr>
                <p:spPr>
                  <a:xfrm>
                    <a:off x="5368659" y="4695972"/>
                    <a:ext cx="1055083" cy="27548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Thu hồi tự động</a:t>
                    </a:r>
                    <a:endParaRPr sz="1400">
                      <a:solidFill>
                        <a:schemeClr val="lt1"/>
                      </a:solidFill>
                      <a:latin typeface="Arial"/>
                      <a:ea typeface="Arial"/>
                      <a:cs typeface="Arial"/>
                      <a:sym typeface="Arial"/>
                    </a:endParaRPr>
                  </a:p>
                </p:txBody>
              </p:sp>
            </p:grpSp>
          </p:grpSp>
          <p:grpSp>
            <p:nvGrpSpPr>
              <p:cNvPr id="1366" name="Google Shape;1366;p56"/>
              <p:cNvGrpSpPr/>
              <p:nvPr/>
            </p:nvGrpSpPr>
            <p:grpSpPr>
              <a:xfrm>
                <a:off x="6670142" y="2906450"/>
                <a:ext cx="1519771" cy="2965493"/>
                <a:chOff x="6670142" y="2906450"/>
                <a:chExt cx="1519771" cy="2965493"/>
              </a:xfrm>
            </p:grpSpPr>
            <p:grpSp>
              <p:nvGrpSpPr>
                <p:cNvPr id="1367" name="Google Shape;1367;p56"/>
                <p:cNvGrpSpPr/>
                <p:nvPr/>
              </p:nvGrpSpPr>
              <p:grpSpPr>
                <a:xfrm>
                  <a:off x="6670142" y="2906450"/>
                  <a:ext cx="1519771" cy="565193"/>
                  <a:chOff x="5136314" y="4551118"/>
                  <a:chExt cx="1519771" cy="565193"/>
                </a:xfrm>
              </p:grpSpPr>
              <p:sp>
                <p:nvSpPr>
                  <p:cNvPr id="1368" name="Google Shape;1368;p56"/>
                  <p:cNvSpPr/>
                  <p:nvPr/>
                </p:nvSpPr>
                <p:spPr>
                  <a:xfrm>
                    <a:off x="5136314" y="4551118"/>
                    <a:ext cx="1519771" cy="565193"/>
                  </a:xfrm>
                  <a:prstGeom prst="rect">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369" name="Google Shape;1369;p56"/>
                  <p:cNvSpPr/>
                  <p:nvPr/>
                </p:nvSpPr>
                <p:spPr>
                  <a:xfrm>
                    <a:off x="5389563" y="4695973"/>
                    <a:ext cx="1013273" cy="27548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Kiểm tra số dư </a:t>
                    </a:r>
                    <a:endParaRPr/>
                  </a:p>
                </p:txBody>
              </p:sp>
            </p:grpSp>
            <p:grpSp>
              <p:nvGrpSpPr>
                <p:cNvPr id="1370" name="Google Shape;1370;p56"/>
                <p:cNvGrpSpPr/>
                <p:nvPr/>
              </p:nvGrpSpPr>
              <p:grpSpPr>
                <a:xfrm>
                  <a:off x="6670142" y="4106600"/>
                  <a:ext cx="1519771" cy="565193"/>
                  <a:chOff x="5136314" y="4551118"/>
                  <a:chExt cx="1519771" cy="565193"/>
                </a:xfrm>
              </p:grpSpPr>
              <p:sp>
                <p:nvSpPr>
                  <p:cNvPr id="1371" name="Google Shape;1371;p56"/>
                  <p:cNvSpPr/>
                  <p:nvPr/>
                </p:nvSpPr>
                <p:spPr>
                  <a:xfrm>
                    <a:off x="5136314" y="4551118"/>
                    <a:ext cx="1519771" cy="565193"/>
                  </a:xfrm>
                  <a:prstGeom prst="rect">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372" name="Google Shape;1372;p56"/>
                  <p:cNvSpPr/>
                  <p:nvPr/>
                </p:nvSpPr>
                <p:spPr>
                  <a:xfrm>
                    <a:off x="5328638" y="4695972"/>
                    <a:ext cx="1135123" cy="27548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Kiểm tra giới hạn</a:t>
                    </a:r>
                    <a:endParaRPr sz="1400">
                      <a:solidFill>
                        <a:schemeClr val="lt1"/>
                      </a:solidFill>
                      <a:latin typeface="Arial"/>
                      <a:ea typeface="Arial"/>
                      <a:cs typeface="Arial"/>
                      <a:sym typeface="Arial"/>
                    </a:endParaRPr>
                  </a:p>
                </p:txBody>
              </p:sp>
            </p:grpSp>
            <p:grpSp>
              <p:nvGrpSpPr>
                <p:cNvPr id="1373" name="Google Shape;1373;p56"/>
                <p:cNvGrpSpPr/>
                <p:nvPr/>
              </p:nvGrpSpPr>
              <p:grpSpPr>
                <a:xfrm>
                  <a:off x="6670142" y="5306750"/>
                  <a:ext cx="1519771" cy="565193"/>
                  <a:chOff x="5136314" y="4551118"/>
                  <a:chExt cx="1519771" cy="565193"/>
                </a:xfrm>
              </p:grpSpPr>
              <p:sp>
                <p:nvSpPr>
                  <p:cNvPr id="1374" name="Google Shape;1374;p56"/>
                  <p:cNvSpPr/>
                  <p:nvPr/>
                </p:nvSpPr>
                <p:spPr>
                  <a:xfrm>
                    <a:off x="5136314" y="4551118"/>
                    <a:ext cx="1519771" cy="565193"/>
                  </a:xfrm>
                  <a:prstGeom prst="rect">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375" name="Google Shape;1375;p56"/>
                  <p:cNvSpPr/>
                  <p:nvPr/>
                </p:nvSpPr>
                <p:spPr>
                  <a:xfrm>
                    <a:off x="5331625" y="4695972"/>
                    <a:ext cx="1129149" cy="27548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Kiểm tra bổ sung</a:t>
                    </a:r>
                    <a:endParaRPr/>
                  </a:p>
                </p:txBody>
              </p:sp>
            </p:grpSp>
          </p:grpSp>
        </p:grpSp>
        <p:pic>
          <p:nvPicPr>
            <p:cNvPr id="1376" name="Google Shape;1376;p56"/>
            <p:cNvPicPr preferRelativeResize="0"/>
            <p:nvPr/>
          </p:nvPicPr>
          <p:blipFill rotWithShape="1">
            <a:blip r:embed="rId3">
              <a:alphaModFix/>
            </a:blip>
            <a:srcRect b="0" l="0" r="0" t="0"/>
            <a:stretch/>
          </p:blipFill>
          <p:spPr>
            <a:xfrm>
              <a:off x="922754" y="3802467"/>
              <a:ext cx="1222376" cy="1222376"/>
            </a:xfrm>
            <a:prstGeom prst="rect">
              <a:avLst/>
            </a:prstGeom>
            <a:noFill/>
            <a:ln>
              <a:noFill/>
            </a:ln>
          </p:spPr>
        </p:pic>
      </p:grpSp>
      <p:grpSp>
        <p:nvGrpSpPr>
          <p:cNvPr id="1377" name="Google Shape;1377;p56"/>
          <p:cNvGrpSpPr/>
          <p:nvPr/>
        </p:nvGrpSpPr>
        <p:grpSpPr>
          <a:xfrm>
            <a:off x="416127" y="447433"/>
            <a:ext cx="9051873" cy="276999"/>
            <a:chOff x="416127" y="447433"/>
            <a:chExt cx="9051873" cy="276999"/>
          </a:xfrm>
        </p:grpSpPr>
        <p:sp>
          <p:nvSpPr>
            <p:cNvPr id="1378" name="Google Shape;1378;p56"/>
            <p:cNvSpPr/>
            <p:nvPr/>
          </p:nvSpPr>
          <p:spPr>
            <a:xfrm>
              <a:off x="416127" y="447433"/>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Tạo trường hợp sử dụng</a:t>
              </a:r>
              <a:endParaRPr/>
            </a:p>
          </p:txBody>
        </p:sp>
        <p:sp>
          <p:nvSpPr>
            <p:cNvPr id="1379" name="Google Shape;1379;p5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1380" name="Google Shape;1380;p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Sơ đồ trường hợp sử dụng</a:t>
            </a:r>
            <a:endParaRPr/>
          </a:p>
        </p:txBody>
      </p:sp>
      <p:sp>
        <p:nvSpPr>
          <p:cNvPr id="1381" name="Google Shape;1381;p56"/>
          <p:cNvSpPr/>
          <p:nvPr/>
        </p:nvSpPr>
        <p:spPr>
          <a:xfrm>
            <a:off x="5647546" y="3587188"/>
            <a:ext cx="83989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Bao gồm</a:t>
            </a:r>
            <a:endParaRPr sz="1200">
              <a:solidFill>
                <a:srgbClr val="3F3F3F"/>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grpSp>
        <p:nvGrpSpPr>
          <p:cNvPr id="1386" name="Google Shape;1386;p57"/>
          <p:cNvGrpSpPr/>
          <p:nvPr/>
        </p:nvGrpSpPr>
        <p:grpSpPr>
          <a:xfrm>
            <a:off x="-1" y="0"/>
            <a:ext cx="9902826" cy="6858000"/>
            <a:chOff x="-1" y="0"/>
            <a:chExt cx="9902826" cy="6858000"/>
          </a:xfrm>
        </p:grpSpPr>
        <p:pic>
          <p:nvPicPr>
            <p:cNvPr id="1387" name="Google Shape;1387;p57"/>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1388" name="Google Shape;1388;p57"/>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1389" name="Google Shape;1389;p57"/>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1390" name="Google Shape;1390;p57"/>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Document</a:t>
              </a:r>
              <a:endParaRPr/>
            </a:p>
          </p:txBody>
        </p:sp>
      </p:grpSp>
      <p:sp>
        <p:nvSpPr>
          <p:cNvPr id="1391" name="Google Shape;1391;p57"/>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300"/>
              <a:buFont typeface="Arial"/>
              <a:buNone/>
            </a:pPr>
            <a:r>
              <a:rPr b="1" lang="en-US" sz="1300" u="none" cap="none" strike="noStrike">
                <a:solidFill>
                  <a:srgbClr val="FFFFFF"/>
                </a:solidFill>
                <a:latin typeface="Arial"/>
                <a:ea typeface="Arial"/>
                <a:cs typeface="Arial"/>
                <a:sym typeface="Arial"/>
              </a:rPr>
              <a:t>Samsung Innovation Campus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Hướng dẫn chọn chủ đề đồ án</a:t>
            </a:r>
            <a:endParaRPr b="1" sz="3600">
              <a:solidFill>
                <a:schemeClr val="dk1"/>
              </a:solidFill>
              <a:latin typeface="Arial"/>
              <a:ea typeface="Arial"/>
              <a:cs typeface="Arial"/>
              <a:sym typeface="Arial"/>
            </a:endParaRPr>
          </a:p>
        </p:txBody>
      </p:sp>
      <p:sp>
        <p:nvSpPr>
          <p:cNvPr id="149" name="Google Shape;149;p6"/>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1.</a:t>
            </a:r>
            <a:endParaRPr/>
          </a:p>
        </p:txBody>
      </p:sp>
      <p:grpSp>
        <p:nvGrpSpPr>
          <p:cNvPr id="150" name="Google Shape;150;p6"/>
          <p:cNvGrpSpPr/>
          <p:nvPr/>
        </p:nvGrpSpPr>
        <p:grpSpPr>
          <a:xfrm>
            <a:off x="1051644" y="3971927"/>
            <a:ext cx="7200816" cy="1493136"/>
            <a:chOff x="1051644" y="3971927"/>
            <a:chExt cx="7200816" cy="1493136"/>
          </a:xfrm>
        </p:grpSpPr>
        <p:grpSp>
          <p:nvGrpSpPr>
            <p:cNvPr id="151" name="Google Shape;151;p6"/>
            <p:cNvGrpSpPr/>
            <p:nvPr/>
          </p:nvGrpSpPr>
          <p:grpSpPr>
            <a:xfrm>
              <a:off x="1051644" y="3971927"/>
              <a:ext cx="5702300" cy="278172"/>
              <a:chOff x="1051644" y="3971927"/>
              <a:chExt cx="5702300" cy="278172"/>
            </a:xfrm>
          </p:grpSpPr>
          <p:sp>
            <p:nvSpPr>
              <p:cNvPr id="152" name="Google Shape;152;p6"/>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Quan sát những sự vật xung quanh bạn</a:t>
                </a:r>
                <a:endParaRPr/>
              </a:p>
            </p:txBody>
          </p:sp>
          <p:sp>
            <p:nvSpPr>
              <p:cNvPr id="153" name="Google Shape;153;p6"/>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54" name="Google Shape;154;p6"/>
            <p:cNvGrpSpPr/>
            <p:nvPr/>
          </p:nvGrpSpPr>
          <p:grpSpPr>
            <a:xfrm>
              <a:off x="1051644" y="4376915"/>
              <a:ext cx="5702300" cy="278172"/>
              <a:chOff x="1051644" y="4401761"/>
              <a:chExt cx="5702300" cy="278172"/>
            </a:xfrm>
          </p:grpSpPr>
          <p:sp>
            <p:nvSpPr>
              <p:cNvPr id="155" name="Google Shape;155;p6"/>
              <p:cNvSpPr/>
              <p:nvPr/>
            </p:nvSpPr>
            <p:spPr>
              <a:xfrm>
                <a:off x="1234524" y="440293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1.2. Chúng ta có thể thu thập thông tin gì từ sự vật đó?</a:t>
                </a:r>
                <a:endParaRPr/>
              </a:p>
            </p:txBody>
          </p:sp>
          <p:sp>
            <p:nvSpPr>
              <p:cNvPr id="156" name="Google Shape;156;p6"/>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57" name="Google Shape;157;p6"/>
            <p:cNvGrpSpPr/>
            <p:nvPr/>
          </p:nvGrpSpPr>
          <p:grpSpPr>
            <a:xfrm>
              <a:off x="1051644" y="4781903"/>
              <a:ext cx="6903636" cy="278172"/>
              <a:chOff x="1051644" y="4401761"/>
              <a:chExt cx="6903636" cy="278172"/>
            </a:xfrm>
          </p:grpSpPr>
          <p:sp>
            <p:nvSpPr>
              <p:cNvPr id="158" name="Google Shape;158;p6"/>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Bạn có thể tạo ra ý nghĩa gì từ những thông tin đã thu thập?</a:t>
                </a:r>
                <a:endParaRPr/>
              </a:p>
            </p:txBody>
          </p:sp>
          <p:sp>
            <p:nvSpPr>
              <p:cNvPr id="159" name="Google Shape;159;p6"/>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60" name="Google Shape;160;p6"/>
            <p:cNvGrpSpPr/>
            <p:nvPr/>
          </p:nvGrpSpPr>
          <p:grpSpPr>
            <a:xfrm>
              <a:off x="1051644" y="5186891"/>
              <a:ext cx="7200816" cy="278172"/>
              <a:chOff x="1051644" y="4401761"/>
              <a:chExt cx="7200816" cy="278172"/>
            </a:xfrm>
          </p:grpSpPr>
          <p:sp>
            <p:nvSpPr>
              <p:cNvPr id="161" name="Google Shape;161;p6"/>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1.4. Ai đồng tình với ý nghĩa mà bạn đã tạo ra và ai sẽ mua “ý nghĩa” đó?</a:t>
                </a:r>
                <a:endParaRPr/>
              </a:p>
            </p:txBody>
          </p:sp>
          <p:sp>
            <p:nvSpPr>
              <p:cNvPr id="162" name="Google Shape;162;p6"/>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grpSp>
        <p:nvGrpSpPr>
          <p:cNvPr id="167" name="Google Shape;167;p7"/>
          <p:cNvGrpSpPr/>
          <p:nvPr/>
        </p:nvGrpSpPr>
        <p:grpSpPr>
          <a:xfrm>
            <a:off x="558800" y="1913095"/>
            <a:ext cx="8785225" cy="215444"/>
            <a:chOff x="1027113" y="2045625"/>
            <a:chExt cx="8785225" cy="215444"/>
          </a:xfrm>
        </p:grpSpPr>
        <p:sp>
          <p:nvSpPr>
            <p:cNvPr id="168" name="Google Shape;168;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9" name="Google Shape;169;p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② Chúng ta có thể thu thập thông tin gì từ sự vật đó?</a:t>
              </a:r>
              <a:endParaRPr/>
            </a:p>
          </p:txBody>
        </p:sp>
      </p:grpSp>
      <p:sp>
        <p:nvSpPr>
          <p:cNvPr id="170" name="Google Shape;170;p7"/>
          <p:cNvSpPr/>
          <p:nvPr/>
        </p:nvSpPr>
        <p:spPr>
          <a:xfrm>
            <a:off x="711200" y="3957665"/>
            <a:ext cx="8632825" cy="144832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thông tin có thể thu được từ các “sự vật” trong quá trình tạo ra các sản phẩm và dịch vụ IoT nên là các thông tin mà đa số người tiêu dùng quan tâm.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nếu bạn muốn thu thập thông tin về chất lượng không khí hoặc nồng độ bụi mịn, bạn sẽ không thể thấu hiểu được người tiêu dùng nếu chỉ thu thập thông tin về rác thải từ các thùng rác nối mạng. </a:t>
            </a:r>
            <a:r>
              <a:rPr lang="en-US" sz="1300">
                <a:solidFill>
                  <a:srgbClr val="003399"/>
                </a:solidFill>
                <a:latin typeface="Arial"/>
                <a:ea typeface="Arial"/>
                <a:cs typeface="Arial"/>
                <a:sym typeface="Arial"/>
              </a:rPr>
              <a:t>“Mục thông tin” cần thu thập không nên vượt xa khỏi bản chất của sự vật, và việc bắt đầu kiến tạo dịch vụ dựa trên mục thông tin là bước đầu tiên trong ý tưởng dịch vụ IoT.</a:t>
            </a:r>
            <a:endParaRPr/>
          </a:p>
        </p:txBody>
      </p:sp>
      <p:sp>
        <p:nvSpPr>
          <p:cNvPr id="171" name="Google Shape;171;p7"/>
          <p:cNvSpPr/>
          <p:nvPr/>
        </p:nvSpPr>
        <p:spPr>
          <a:xfrm>
            <a:off x="711200" y="2297496"/>
            <a:ext cx="1414225" cy="1322254"/>
          </a:xfrm>
          <a:prstGeom prst="rect">
            <a:avLst/>
          </a:prstGeom>
          <a:blipFill rotWithShape="1">
            <a:blip r:embed="rId3">
              <a:alphaModFix/>
            </a:blip>
            <a:stretch>
              <a:fillRect b="0" l="0" r="0" t="0"/>
            </a:stretch>
          </a:blipFill>
          <a:ln cap="flat" cmpd="sng" w="12700">
            <a:solidFill>
              <a:srgbClr val="99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2" name="Google Shape;172;p7"/>
          <p:cNvSpPr/>
          <p:nvPr/>
        </p:nvSpPr>
        <p:spPr>
          <a:xfrm>
            <a:off x="911660" y="3657851"/>
            <a:ext cx="1093785"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Nhà thông minh</a:t>
            </a:r>
            <a:endParaRPr b="1" sz="1050">
              <a:solidFill>
                <a:srgbClr val="262626"/>
              </a:solidFill>
              <a:latin typeface="Arial"/>
              <a:ea typeface="Arial"/>
              <a:cs typeface="Arial"/>
              <a:sym typeface="Arial"/>
            </a:endParaRPr>
          </a:p>
        </p:txBody>
      </p:sp>
      <p:sp>
        <p:nvSpPr>
          <p:cNvPr id="173" name="Google Shape;173;p7"/>
          <p:cNvSpPr txBox="1"/>
          <p:nvPr/>
        </p:nvSpPr>
        <p:spPr>
          <a:xfrm>
            <a:off x="2205930" y="2374724"/>
            <a:ext cx="2768707" cy="1200329"/>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Hệ thống chiếu sáng</a:t>
            </a:r>
            <a:endParaRPr b="0" i="0" sz="1200" u="none" cap="none" strike="noStrike">
              <a:solidFill>
                <a:srgbClr val="262626"/>
              </a:solidFill>
              <a:latin typeface="Arial"/>
              <a:ea typeface="Arial"/>
              <a:cs typeface="Arial"/>
              <a:sym typeface="Arial"/>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Bộ điều nhiệt/Hệ thống báo động</a:t>
            </a:r>
            <a:endParaRPr b="0" i="0" sz="1200" u="none" cap="none" strike="noStrike">
              <a:solidFill>
                <a:srgbClr val="262626"/>
              </a:solidFill>
              <a:latin typeface="Arial"/>
              <a:ea typeface="Arial"/>
              <a:cs typeface="Arial"/>
              <a:sym typeface="Arial"/>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An ninh gia đình</a:t>
            </a:r>
            <a:endParaRPr b="0" i="0" sz="1200" u="none" cap="none" strike="noStrike">
              <a:solidFill>
                <a:srgbClr val="262626"/>
              </a:solidFill>
              <a:latin typeface="Arial"/>
              <a:ea typeface="Arial"/>
              <a:cs typeface="Arial"/>
              <a:sym typeface="Arial"/>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Thiết bị thông minh</a:t>
            </a:r>
            <a:endParaRPr b="0" i="0" sz="1200" u="none" cap="none" strike="noStrike">
              <a:solidFill>
                <a:srgbClr val="262626"/>
              </a:solidFill>
              <a:latin typeface="Arial"/>
              <a:ea typeface="Arial"/>
              <a:cs typeface="Arial"/>
              <a:sym typeface="Arial"/>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t>
            </a:r>
            <a:endParaRPr/>
          </a:p>
        </p:txBody>
      </p:sp>
      <p:sp>
        <p:nvSpPr>
          <p:cNvPr id="174" name="Google Shape;174;p7"/>
          <p:cNvSpPr/>
          <p:nvPr/>
        </p:nvSpPr>
        <p:spPr>
          <a:xfrm>
            <a:off x="5236522" y="2188557"/>
            <a:ext cx="1596112" cy="1322254"/>
          </a:xfrm>
          <a:prstGeom prst="trapezoid">
            <a:avLst>
              <a:gd fmla="val 25000" name="adj"/>
            </a:avLst>
          </a:prstGeom>
          <a:blipFill rotWithShape="1">
            <a:blip r:embed="rId4">
              <a:alphaModFix/>
            </a:blip>
            <a:stretch>
              <a:fillRect b="0" l="0" r="0" t="0"/>
            </a:stretch>
          </a:blipFill>
          <a:ln cap="flat" cmpd="sng" w="1270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5" name="Google Shape;175;p7"/>
          <p:cNvSpPr/>
          <p:nvPr/>
        </p:nvSpPr>
        <p:spPr>
          <a:xfrm>
            <a:off x="5380221" y="3657851"/>
            <a:ext cx="1223813"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Chăm sóc sức khỏe</a:t>
            </a:r>
            <a:endParaRPr b="1" sz="1050">
              <a:solidFill>
                <a:srgbClr val="262626"/>
              </a:solidFill>
              <a:latin typeface="Arial"/>
              <a:ea typeface="Arial"/>
              <a:cs typeface="Arial"/>
              <a:sym typeface="Arial"/>
            </a:endParaRPr>
          </a:p>
        </p:txBody>
      </p:sp>
      <p:sp>
        <p:nvSpPr>
          <p:cNvPr id="176" name="Google Shape;176;p7"/>
          <p:cNvSpPr txBox="1"/>
          <p:nvPr/>
        </p:nvSpPr>
        <p:spPr>
          <a:xfrm>
            <a:off x="7168340" y="2249519"/>
            <a:ext cx="1699504" cy="1200329"/>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Béo phì</a:t>
            </a:r>
            <a:endParaRPr b="0" i="0" sz="1200" u="none" cap="none" strike="noStrike">
              <a:solidFill>
                <a:srgbClr val="262626"/>
              </a:solidFill>
              <a:latin typeface="Arial"/>
              <a:ea typeface="Arial"/>
              <a:cs typeface="Arial"/>
              <a:sym typeface="Arial"/>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Hút thuốc</a:t>
            </a:r>
            <a:endParaRPr b="0" i="0" sz="1200" u="none" cap="none" strike="noStrike">
              <a:solidFill>
                <a:srgbClr val="262626"/>
              </a:solidFill>
              <a:latin typeface="Arial"/>
              <a:ea typeface="Arial"/>
              <a:cs typeface="Arial"/>
              <a:sym typeface="Arial"/>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Cao huyết áp</a:t>
            </a:r>
            <a:endParaRPr b="0" i="0" sz="1200" u="none" cap="none" strike="noStrike">
              <a:solidFill>
                <a:srgbClr val="262626"/>
              </a:solidFill>
              <a:latin typeface="Arial"/>
              <a:ea typeface="Arial"/>
              <a:cs typeface="Arial"/>
              <a:sym typeface="Arial"/>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Bệnh chuyển hóa</a:t>
            </a:r>
            <a:endParaRPr b="0" i="0" sz="1200" u="none" cap="none" strike="noStrike">
              <a:solidFill>
                <a:srgbClr val="262626"/>
              </a:solidFill>
              <a:latin typeface="Arial"/>
              <a:ea typeface="Arial"/>
              <a:cs typeface="Arial"/>
              <a:sym typeface="Arial"/>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t>
            </a:r>
            <a:endParaRPr/>
          </a:p>
        </p:txBody>
      </p:sp>
      <p:grpSp>
        <p:nvGrpSpPr>
          <p:cNvPr id="177" name="Google Shape;177;p7"/>
          <p:cNvGrpSpPr/>
          <p:nvPr/>
        </p:nvGrpSpPr>
        <p:grpSpPr>
          <a:xfrm>
            <a:off x="416128" y="447433"/>
            <a:ext cx="9051872" cy="276999"/>
            <a:chOff x="416128" y="447433"/>
            <a:chExt cx="9051872" cy="276999"/>
          </a:xfrm>
        </p:grpSpPr>
        <p:sp>
          <p:nvSpPr>
            <p:cNvPr id="178" name="Google Shape;178;p7"/>
            <p:cNvSpPr/>
            <p:nvPr/>
          </p:nvSpPr>
          <p:spPr>
            <a:xfrm>
              <a:off x="416128" y="447433"/>
              <a:ext cx="6518072"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Chúng ta có thể thu thập thông tin gì từ sự vật đó?</a:t>
              </a:r>
              <a:endParaRPr/>
            </a:p>
          </p:txBody>
        </p:sp>
        <p:sp>
          <p:nvSpPr>
            <p:cNvPr id="179" name="Google Shape;179;p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80" name="Google Shape;180;p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Chúng ta có thể thu thập thông tin gì từ sự vật đó?</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Hướng dẫn chọn chủ đề đồ án</a:t>
            </a:r>
            <a:endParaRPr b="1" sz="3600">
              <a:solidFill>
                <a:schemeClr val="dk1"/>
              </a:solidFill>
              <a:latin typeface="Arial"/>
              <a:ea typeface="Arial"/>
              <a:cs typeface="Arial"/>
              <a:sym typeface="Arial"/>
            </a:endParaRPr>
          </a:p>
        </p:txBody>
      </p:sp>
      <p:sp>
        <p:nvSpPr>
          <p:cNvPr id="187" name="Google Shape;187;p8"/>
          <p:cNvSpPr/>
          <p:nvPr/>
        </p:nvSpPr>
        <p:spPr>
          <a:xfrm>
            <a:off x="990000" y="2484809"/>
            <a:ext cx="5479711"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rgbClr val="7F7F7F"/>
                </a:solidFill>
                <a:latin typeface="Arial"/>
                <a:ea typeface="Arial"/>
                <a:cs typeface="Arial"/>
                <a:sym typeface="Arial"/>
              </a:rPr>
              <a:t>BÀI 1.</a:t>
            </a:r>
            <a:endParaRPr/>
          </a:p>
        </p:txBody>
      </p:sp>
      <p:grpSp>
        <p:nvGrpSpPr>
          <p:cNvPr id="188" name="Google Shape;188;p8"/>
          <p:cNvGrpSpPr/>
          <p:nvPr/>
        </p:nvGrpSpPr>
        <p:grpSpPr>
          <a:xfrm>
            <a:off x="1051644" y="3971927"/>
            <a:ext cx="7200816" cy="1493136"/>
            <a:chOff x="1051644" y="3971927"/>
            <a:chExt cx="7200816" cy="1493136"/>
          </a:xfrm>
        </p:grpSpPr>
        <p:grpSp>
          <p:nvGrpSpPr>
            <p:cNvPr id="189" name="Google Shape;189;p8"/>
            <p:cNvGrpSpPr/>
            <p:nvPr/>
          </p:nvGrpSpPr>
          <p:grpSpPr>
            <a:xfrm>
              <a:off x="1051644" y="3971927"/>
              <a:ext cx="5702300" cy="278172"/>
              <a:chOff x="1051644" y="3971927"/>
              <a:chExt cx="5702300" cy="278172"/>
            </a:xfrm>
          </p:grpSpPr>
          <p:sp>
            <p:nvSpPr>
              <p:cNvPr id="190" name="Google Shape;190;p8"/>
              <p:cNvSpPr/>
              <p:nvPr/>
            </p:nvSpPr>
            <p:spPr>
              <a:xfrm>
                <a:off x="1234524" y="39731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Quan sát những sự vật xung quanh bạn</a:t>
                </a:r>
                <a:endParaRPr/>
              </a:p>
            </p:txBody>
          </p:sp>
          <p:sp>
            <p:nvSpPr>
              <p:cNvPr id="191" name="Google Shape;191;p8"/>
              <p:cNvSpPr/>
              <p:nvPr/>
            </p:nvSpPr>
            <p:spPr>
              <a:xfrm>
                <a:off x="1051644" y="397192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92" name="Google Shape;192;p8"/>
            <p:cNvGrpSpPr/>
            <p:nvPr/>
          </p:nvGrpSpPr>
          <p:grpSpPr>
            <a:xfrm>
              <a:off x="1051644" y="4376915"/>
              <a:ext cx="5702300" cy="278172"/>
              <a:chOff x="1051644" y="4401761"/>
              <a:chExt cx="5702300" cy="278172"/>
            </a:xfrm>
          </p:grpSpPr>
          <p:sp>
            <p:nvSpPr>
              <p:cNvPr id="193" name="Google Shape;193;p8"/>
              <p:cNvSpPr/>
              <p:nvPr/>
            </p:nvSpPr>
            <p:spPr>
              <a:xfrm>
                <a:off x="1234524" y="440293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Chúng ta có thể thu thập thông tin gì từ sự vật đó?</a:t>
                </a:r>
                <a:endParaRPr/>
              </a:p>
            </p:txBody>
          </p:sp>
          <p:sp>
            <p:nvSpPr>
              <p:cNvPr id="194" name="Google Shape;194;p8"/>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95" name="Google Shape;195;p8"/>
            <p:cNvGrpSpPr/>
            <p:nvPr/>
          </p:nvGrpSpPr>
          <p:grpSpPr>
            <a:xfrm>
              <a:off x="1051644" y="4781903"/>
              <a:ext cx="6903636" cy="278172"/>
              <a:chOff x="1051644" y="4401761"/>
              <a:chExt cx="6903636" cy="278172"/>
            </a:xfrm>
          </p:grpSpPr>
          <p:sp>
            <p:nvSpPr>
              <p:cNvPr id="196" name="Google Shape;196;p8"/>
              <p:cNvSpPr/>
              <p:nvPr/>
            </p:nvSpPr>
            <p:spPr>
              <a:xfrm>
                <a:off x="1234524" y="4402934"/>
                <a:ext cx="672075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1.3. Bạn có thể tạo ra ý nghĩa gì từ những thông tin đã thu thập?</a:t>
                </a:r>
                <a:endParaRPr/>
              </a:p>
            </p:txBody>
          </p:sp>
          <p:sp>
            <p:nvSpPr>
              <p:cNvPr id="197" name="Google Shape;197;p8"/>
              <p:cNvSpPr/>
              <p:nvPr/>
            </p:nvSpPr>
            <p:spPr>
              <a:xfrm>
                <a:off x="1051644" y="440176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198" name="Google Shape;198;p8"/>
            <p:cNvGrpSpPr/>
            <p:nvPr/>
          </p:nvGrpSpPr>
          <p:grpSpPr>
            <a:xfrm>
              <a:off x="1051644" y="5186891"/>
              <a:ext cx="7200816" cy="278172"/>
              <a:chOff x="1051644" y="4401761"/>
              <a:chExt cx="7200816" cy="278172"/>
            </a:xfrm>
          </p:grpSpPr>
          <p:sp>
            <p:nvSpPr>
              <p:cNvPr id="199" name="Google Shape;199;p8"/>
              <p:cNvSpPr/>
              <p:nvPr/>
            </p:nvSpPr>
            <p:spPr>
              <a:xfrm>
                <a:off x="1234524" y="4402934"/>
                <a:ext cx="7017936"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1.4. Ai đồng tình với ý nghĩa mà bạn đã tạo ra và ai sẽ mua “ý nghĩa” đó?</a:t>
                </a:r>
                <a:endParaRPr/>
              </a:p>
            </p:txBody>
          </p:sp>
          <p:sp>
            <p:nvSpPr>
              <p:cNvPr id="200" name="Google Shape;200;p8"/>
              <p:cNvSpPr/>
              <p:nvPr/>
            </p:nvSpPr>
            <p:spPr>
              <a:xfrm>
                <a:off x="1051644" y="440176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9"/>
          <p:cNvGrpSpPr/>
          <p:nvPr/>
        </p:nvGrpSpPr>
        <p:grpSpPr>
          <a:xfrm>
            <a:off x="558800" y="1912646"/>
            <a:ext cx="8785225" cy="215444"/>
            <a:chOff x="1027113" y="2045625"/>
            <a:chExt cx="8785225" cy="215444"/>
          </a:xfrm>
        </p:grpSpPr>
        <p:sp>
          <p:nvSpPr>
            <p:cNvPr id="206" name="Google Shape;206;p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7" name="Google Shape;207;p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③ Bạn có thể tạo ra ý nghĩa gì từ những thông tin đã thu thập?</a:t>
              </a:r>
              <a:endParaRPr/>
            </a:p>
          </p:txBody>
        </p:sp>
      </p:grpSp>
      <p:sp>
        <p:nvSpPr>
          <p:cNvPr id="208" name="Google Shape;208;p9"/>
          <p:cNvSpPr txBox="1"/>
          <p:nvPr/>
        </p:nvSpPr>
        <p:spPr>
          <a:xfrm>
            <a:off x="2412405" y="2327695"/>
            <a:ext cx="5893048" cy="1199944"/>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Hệ thống chiếu sáng		              Energy Saving</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Bộ điều nhiệt/Hệ thống báo động	              Môi trường lành mạnh và dễ chịu</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An ninh gia đình 		              Ngăn chặn hành vi phạm tội</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Thiết bị thông minh		              Tiết kiệm năng lượng, Dễ sử dụng</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			              …</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			              …</a:t>
            </a:r>
            <a:endParaRPr/>
          </a:p>
        </p:txBody>
      </p:sp>
      <p:sp>
        <p:nvSpPr>
          <p:cNvPr id="209" name="Google Shape;209;p9"/>
          <p:cNvSpPr/>
          <p:nvPr/>
        </p:nvSpPr>
        <p:spPr>
          <a:xfrm>
            <a:off x="5141443" y="2621004"/>
            <a:ext cx="373114" cy="613327"/>
          </a:xfrm>
          <a:prstGeom prst="rightArrow">
            <a:avLst>
              <a:gd fmla="val 50000" name="adj1"/>
              <a:gd fmla="val 50000" name="adj2"/>
            </a:avLst>
          </a:prstGeom>
          <a:gradFill>
            <a:gsLst>
              <a:gs pos="0">
                <a:srgbClr val="F6F9FC"/>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nvGrpSpPr>
          <p:cNvPr id="210" name="Google Shape;210;p9"/>
          <p:cNvGrpSpPr/>
          <p:nvPr/>
        </p:nvGrpSpPr>
        <p:grpSpPr>
          <a:xfrm>
            <a:off x="719868" y="2327694"/>
            <a:ext cx="1596112" cy="3400944"/>
            <a:chOff x="719868" y="2327694"/>
            <a:chExt cx="1596112" cy="3400944"/>
          </a:xfrm>
        </p:grpSpPr>
        <p:sp>
          <p:nvSpPr>
            <p:cNvPr id="211" name="Google Shape;211;p9"/>
            <p:cNvSpPr/>
            <p:nvPr/>
          </p:nvSpPr>
          <p:spPr>
            <a:xfrm>
              <a:off x="1362372" y="3956271"/>
              <a:ext cx="311105" cy="223848"/>
            </a:xfrm>
            <a:prstGeom prst="down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12" name="Google Shape;212;p9"/>
            <p:cNvSpPr/>
            <p:nvPr/>
          </p:nvSpPr>
          <p:spPr>
            <a:xfrm>
              <a:off x="719868" y="4206780"/>
              <a:ext cx="1596112" cy="1322254"/>
            </a:xfrm>
            <a:prstGeom prst="trapezoid">
              <a:avLst>
                <a:gd fmla="val 25000" name="adj"/>
              </a:avLst>
            </a:prstGeom>
            <a:blipFill rotWithShape="1">
              <a:blip r:embed="rId3">
                <a:alphaModFix/>
              </a:blip>
              <a:stretch>
                <a:fillRect b="0" l="0" r="0" t="0"/>
              </a:stretch>
            </a:blipFill>
            <a:ln cap="flat" cmpd="sng" w="1270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13" name="Google Shape;213;p9"/>
            <p:cNvSpPr/>
            <p:nvPr/>
          </p:nvSpPr>
          <p:spPr>
            <a:xfrm>
              <a:off x="884252" y="5567055"/>
              <a:ext cx="1267833"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Chăm sóc sức khỏe</a:t>
              </a:r>
              <a:endParaRPr b="1" sz="1050">
                <a:solidFill>
                  <a:srgbClr val="262626"/>
                </a:solidFill>
                <a:latin typeface="Arial"/>
                <a:ea typeface="Arial"/>
                <a:cs typeface="Arial"/>
                <a:sym typeface="Arial"/>
              </a:endParaRPr>
            </a:p>
          </p:txBody>
        </p:sp>
        <p:sp>
          <p:nvSpPr>
            <p:cNvPr id="214" name="Google Shape;214;p9"/>
            <p:cNvSpPr/>
            <p:nvPr/>
          </p:nvSpPr>
          <p:spPr>
            <a:xfrm>
              <a:off x="789815" y="2327694"/>
              <a:ext cx="1414225" cy="1322254"/>
            </a:xfrm>
            <a:prstGeom prst="rect">
              <a:avLst/>
            </a:prstGeom>
            <a:blipFill rotWithShape="1">
              <a:blip r:embed="rId4">
                <a:alphaModFix/>
              </a:blip>
              <a:stretch>
                <a:fillRect b="0" l="0" r="0" t="0"/>
              </a:stretch>
            </a:blipFill>
            <a:ln cap="flat" cmpd="sng" w="12700">
              <a:solidFill>
                <a:srgbClr val="99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15" name="Google Shape;215;p9"/>
            <p:cNvSpPr/>
            <p:nvPr/>
          </p:nvSpPr>
          <p:spPr>
            <a:xfrm>
              <a:off x="950420" y="3700748"/>
              <a:ext cx="1128929"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262626"/>
                  </a:solidFill>
                  <a:latin typeface="Arial"/>
                  <a:ea typeface="Arial"/>
                  <a:cs typeface="Arial"/>
                  <a:sym typeface="Arial"/>
                </a:rPr>
                <a:t>Nhà thông minh</a:t>
              </a:r>
              <a:endParaRPr b="1" sz="1050">
                <a:solidFill>
                  <a:srgbClr val="262626"/>
                </a:solidFill>
                <a:latin typeface="Arial"/>
                <a:ea typeface="Arial"/>
                <a:cs typeface="Arial"/>
                <a:sym typeface="Arial"/>
              </a:endParaRPr>
            </a:p>
          </p:txBody>
        </p:sp>
      </p:grpSp>
      <p:sp>
        <p:nvSpPr>
          <p:cNvPr id="216" name="Google Shape;216;p9"/>
          <p:cNvSpPr txBox="1"/>
          <p:nvPr/>
        </p:nvSpPr>
        <p:spPr>
          <a:xfrm>
            <a:off x="2412405" y="4206781"/>
            <a:ext cx="6807154" cy="1200329"/>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Thừa cân		             Ngăn chặn béo phì	           </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Hút thuốc		             Hạn chế lượng thuốc lá để có sức khỏe tốt</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Huyết áp cao	     	             Ngăn chặn huyết áp cao</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Bệnh chuyển hóa		             Ngăn chặn các bệnh chuyển hóa</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t>
            </a:r>
            <a:endParaRPr/>
          </a:p>
          <a:p>
            <a:pPr indent="-179387" lvl="1" marL="3556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t>
            </a:r>
            <a:endParaRPr/>
          </a:p>
        </p:txBody>
      </p:sp>
      <p:sp>
        <p:nvSpPr>
          <p:cNvPr id="217" name="Google Shape;217;p9"/>
          <p:cNvSpPr/>
          <p:nvPr/>
        </p:nvSpPr>
        <p:spPr>
          <a:xfrm>
            <a:off x="5141443" y="4254580"/>
            <a:ext cx="373114" cy="613327"/>
          </a:xfrm>
          <a:prstGeom prst="rightArrow">
            <a:avLst>
              <a:gd fmla="val 50000" name="adj1"/>
              <a:gd fmla="val 50000" name="adj2"/>
            </a:avLst>
          </a:prstGeom>
          <a:gradFill>
            <a:gsLst>
              <a:gs pos="0">
                <a:srgbClr val="F6F9FC"/>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nvGrpSpPr>
          <p:cNvPr id="218" name="Google Shape;218;p9"/>
          <p:cNvGrpSpPr/>
          <p:nvPr/>
        </p:nvGrpSpPr>
        <p:grpSpPr>
          <a:xfrm>
            <a:off x="416128" y="447433"/>
            <a:ext cx="9051872" cy="276999"/>
            <a:chOff x="416128" y="447433"/>
            <a:chExt cx="9051872" cy="276999"/>
          </a:xfrm>
        </p:grpSpPr>
        <p:sp>
          <p:nvSpPr>
            <p:cNvPr id="219" name="Google Shape;219;p9"/>
            <p:cNvSpPr/>
            <p:nvPr/>
          </p:nvSpPr>
          <p:spPr>
            <a:xfrm>
              <a:off x="416128" y="447433"/>
              <a:ext cx="8103032"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Bạn có thể tạo ra ý nghĩa gì từ những thông tin đã thu thập?</a:t>
              </a:r>
              <a:endParaRPr/>
            </a:p>
          </p:txBody>
        </p:sp>
        <p:sp>
          <p:nvSpPr>
            <p:cNvPr id="220" name="Google Shape;220;p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221" name="Google Shape;221;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Ý tưởng lên kế hoạch dịch vụ IoT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C_Template_IoT">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SIC_Template_IoT">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26E03F-8498-4B0F-B75D-56CC373EC347}"/>
</file>

<file path=customXml/itemProps2.xml><?xml version="1.0" encoding="utf-8"?>
<ds:datastoreItem xmlns:ds="http://schemas.openxmlformats.org/officeDocument/2006/customXml" ds:itemID="{A9C5B891-83BF-4E64-8FB6-3D1E3BD47366}"/>
</file>

<file path=customXml/itemProps3.xml><?xml version="1.0" encoding="utf-8"?>
<ds:datastoreItem xmlns:ds="http://schemas.openxmlformats.org/officeDocument/2006/customXml" ds:itemID="{8E36ED28-50A9-4A23-8F10-C1EE5955ED4A}"/>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Sung Donghyun</dc:creator>
  <dcterms:created xsi:type="dcterms:W3CDTF">2019-08-23T03:40:37Z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0x010100674C07E113D9934F95F8C2B48C009624</vt:lpwstr>
  </property>
</Properties>
</file>